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38"/>
  </p:notesMasterIdLst>
  <p:sldIdLst>
    <p:sldId id="339" r:id="rId2"/>
    <p:sldId id="346" r:id="rId3"/>
    <p:sldId id="317" r:id="rId4"/>
    <p:sldId id="351" r:id="rId5"/>
    <p:sldId id="341" r:id="rId6"/>
    <p:sldId id="348" r:id="rId7"/>
    <p:sldId id="355" r:id="rId8"/>
    <p:sldId id="356" r:id="rId9"/>
    <p:sldId id="395" r:id="rId10"/>
    <p:sldId id="397" r:id="rId11"/>
    <p:sldId id="396" r:id="rId12"/>
    <p:sldId id="398" r:id="rId13"/>
    <p:sldId id="342" r:id="rId14"/>
    <p:sldId id="321" r:id="rId15"/>
    <p:sldId id="368" r:id="rId16"/>
    <p:sldId id="369" r:id="rId17"/>
    <p:sldId id="319" r:id="rId18"/>
    <p:sldId id="371" r:id="rId19"/>
    <p:sldId id="372" r:id="rId20"/>
    <p:sldId id="373" r:id="rId21"/>
    <p:sldId id="343" r:id="rId22"/>
    <p:sldId id="376" r:id="rId23"/>
    <p:sldId id="325" r:id="rId24"/>
    <p:sldId id="377" r:id="rId25"/>
    <p:sldId id="378" r:id="rId26"/>
    <p:sldId id="379" r:id="rId27"/>
    <p:sldId id="387" r:id="rId28"/>
    <p:sldId id="388" r:id="rId29"/>
    <p:sldId id="402" r:id="rId30"/>
    <p:sldId id="400" r:id="rId31"/>
    <p:sldId id="401" r:id="rId32"/>
    <p:sldId id="390" r:id="rId33"/>
    <p:sldId id="391" r:id="rId34"/>
    <p:sldId id="392" r:id="rId35"/>
    <p:sldId id="386" r:id="rId36"/>
    <p:sldId id="399" r:id="rId37"/>
  </p:sldIdLst>
  <p:sldSz cx="9144000" cy="5143500" type="screen16x9"/>
  <p:notesSz cx="6858000" cy="9144000"/>
  <p:embeddedFontLst>
    <p:embeddedFont>
      <p:font typeface="Inter" panose="02000503000000020004" pitchFamily="2" charset="0"/>
      <p:regular r:id="rId39"/>
      <p:bold r:id="rId40"/>
    </p:embeddedFont>
    <p:embeddedFont>
      <p:font typeface="Montserrat" pitchFamily="2" charset="77"/>
      <p:regular r:id="rId41"/>
      <p:bold r:id="rId42"/>
      <p:italic r:id="rId43"/>
      <p:boldItalic r:id="rId44"/>
    </p:embeddedFont>
    <p:embeddedFont>
      <p:font typeface="Montserrat Light" pitchFamily="2" charset="77"/>
      <p:regular r:id="rId45"/>
      <p:italic r:id="rId46"/>
    </p:embeddedFont>
    <p:embeddedFont>
      <p:font typeface="Montserrat Medium" pitchFamily="2" charset="77"/>
      <p:regular r:id="rId47"/>
      <p:italic r:id="rId48"/>
    </p:embeddedFont>
    <p:embeddedFont>
      <p:font typeface="Montserrat SemiBold" pitchFamily="2" charset="77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003BA3"/>
    <a:srgbClr val="000000"/>
    <a:srgbClr val="7F7F7F"/>
    <a:srgbClr val="FFFFFF"/>
    <a:srgbClr val="4A8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169247-3B7C-42D8-AA55-137F77FE541F}">
  <a:tblStyle styleId="{47169247-3B7C-42D8-AA55-137F77FE54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4694"/>
  </p:normalViewPr>
  <p:slideViewPr>
    <p:cSldViewPr snapToGrid="0">
      <p:cViewPr varScale="1">
        <p:scale>
          <a:sx n="161" d="100"/>
          <a:sy n="161" d="100"/>
        </p:scale>
        <p:origin x="1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430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gif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jpg>
</file>

<file path=ppt/media/image42.png>
</file>

<file path=ppt/media/image43.svg>
</file>

<file path=ppt/media/image44.png>
</file>

<file path=ppt/media/image45.svg>
</file>

<file path=ppt/media/image49.png>
</file>

<file path=ppt/media/image5.jpeg>
</file>

<file path=ppt/media/image50.png>
</file>

<file path=ppt/media/image51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556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3764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2973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15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750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1205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62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247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502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9700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237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a9fa940987_3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a9fa940987_3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25638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0033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70423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9fa94098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9fa940987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8888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9fa94098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9fa940987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1463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9fa94098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9fa940987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620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353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1060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35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730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73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96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412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90A227A4-2E81-DAA4-DDB0-74328A811364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2" hasCustomPrompt="1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/>
          <p:nvPr/>
        </p:nvSpPr>
        <p:spPr>
          <a:xfrm>
            <a:off x="5270400" y="9795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486600" y="257190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9EE9E4E7-EF03-6B54-FF3A-0F916335AE2D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713225" y="544075"/>
            <a:ext cx="4264800" cy="15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8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B22829E8-4FB1-CD5A-CB76-3D1634CE94EB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118EC488-8806-4924-4DC7-36C7BA1AAF54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3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1454225" y="33913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2"/>
          </p:nvPr>
        </p:nvSpPr>
        <p:spPr>
          <a:xfrm>
            <a:off x="1454225" y="37667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5427875" y="33913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4"/>
          </p:nvPr>
        </p:nvSpPr>
        <p:spPr>
          <a:xfrm>
            <a:off x="5427875" y="37667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 rot="5400000">
            <a:off x="-2131350" y="2050000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99846A16-458B-DEBA-BC36-708997718B6E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312B8DED-94A9-EDA6-F88A-34DED727F932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6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3984975" y="1495800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3994375" y="2142600"/>
            <a:ext cx="40554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/>
          <p:nvPr/>
        </p:nvSpPr>
        <p:spPr>
          <a:xfrm rot="10800000" flipH="1">
            <a:off x="0" y="2571825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 rot="10800000" flipH="1">
            <a:off x="1219200" y="1247175"/>
            <a:ext cx="1216200" cy="132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FAE43EBF-6CB8-B021-B822-883001508E7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" name="Google Shape;39;p8">
            <a:extLst>
              <a:ext uri="{FF2B5EF4-FFF2-40B4-BE49-F238E27FC236}">
                <a16:creationId xmlns:a16="http://schemas.microsoft.com/office/drawing/2014/main" id="{13768146-56A7-31A0-0EA8-A2000F0797D8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" name="Google Shape;39;p8">
            <a:extLst>
              <a:ext uri="{FF2B5EF4-FFF2-40B4-BE49-F238E27FC236}">
                <a16:creationId xmlns:a16="http://schemas.microsoft.com/office/drawing/2014/main" id="{207E948F-BE6C-7599-F967-3BB97D46DDE2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8" r:id="rId4"/>
    <p:sldLayoutId id="2147483661" r:id="rId5"/>
    <p:sldLayoutId id="2147483663" r:id="rId6"/>
    <p:sldLayoutId id="2147483666" r:id="rId7"/>
    <p:sldLayoutId id="214748366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5;p30">
            <a:extLst>
              <a:ext uri="{FF2B5EF4-FFF2-40B4-BE49-F238E27FC236}">
                <a16:creationId xmlns:a16="http://schemas.microsoft.com/office/drawing/2014/main" id="{B2F32009-1117-19C4-F1E3-79937E664113}"/>
              </a:ext>
            </a:extLst>
          </p:cNvPr>
          <p:cNvSpPr txBox="1">
            <a:spLocks/>
          </p:cNvSpPr>
          <p:nvPr/>
        </p:nvSpPr>
        <p:spPr>
          <a:xfrm>
            <a:off x="1065749" y="705833"/>
            <a:ext cx="7012502" cy="147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>
                <a:solidFill>
                  <a:schemeClr val="bg2"/>
                </a:solidFill>
                <a:latin typeface="Montserrat" pitchFamily="2" charset="77"/>
              </a:rPr>
              <a:t>Comparison</a:t>
            </a:r>
            <a:r>
              <a:rPr lang="en-GB" dirty="0">
                <a:latin typeface="Montserrat" pitchFamily="2" charset="77"/>
              </a:rPr>
              <a:t> of metrics for predicting image and video </a:t>
            </a:r>
            <a:r>
              <a:rPr lang="en-GB" dirty="0">
                <a:solidFill>
                  <a:schemeClr val="bg2"/>
                </a:solidFill>
                <a:latin typeface="Montserrat" pitchFamily="2" charset="77"/>
              </a:rPr>
              <a:t>quality</a:t>
            </a:r>
            <a:r>
              <a:rPr lang="en-GB" dirty="0">
                <a:latin typeface="Montserrat" pitchFamily="2" charset="77"/>
              </a:rPr>
              <a:t> at varying </a:t>
            </a:r>
            <a:r>
              <a:rPr lang="en-GB" dirty="0">
                <a:solidFill>
                  <a:schemeClr val="bg2"/>
                </a:solidFill>
                <a:latin typeface="Montserrat" pitchFamily="2" charset="77"/>
              </a:rPr>
              <a:t>viewing distances </a:t>
            </a:r>
          </a:p>
        </p:txBody>
      </p:sp>
      <p:sp>
        <p:nvSpPr>
          <p:cNvPr id="5" name="Google Shape;186;p30">
            <a:extLst>
              <a:ext uri="{FF2B5EF4-FFF2-40B4-BE49-F238E27FC236}">
                <a16:creationId xmlns:a16="http://schemas.microsoft.com/office/drawing/2014/main" id="{2E96B282-EDFB-5CDA-5AC2-D58A2FAD2FCD}"/>
              </a:ext>
            </a:extLst>
          </p:cNvPr>
          <p:cNvSpPr txBox="1">
            <a:spLocks/>
          </p:cNvSpPr>
          <p:nvPr/>
        </p:nvSpPr>
        <p:spPr>
          <a:xfrm>
            <a:off x="636486" y="2240678"/>
            <a:ext cx="7871028" cy="109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GB" sz="2000" b="1" dirty="0">
                <a:latin typeface="Montserrat SemiBold" pitchFamily="2" charset="77"/>
              </a:rPr>
              <a:t>MMSP 2023</a:t>
            </a:r>
          </a:p>
          <a:p>
            <a:pPr marL="0" indent="0" algn="ctr"/>
            <a:r>
              <a:rPr lang="en-GB" sz="2000" b="1" u="none" strike="noStrike" dirty="0">
                <a:solidFill>
                  <a:srgbClr val="282828"/>
                </a:solidFill>
                <a:effectLst/>
                <a:latin typeface="Montserrat SemiBold" pitchFamily="2" charset="77"/>
              </a:rPr>
              <a:t>Quality Assessment and Enhancement for Multimedia Visual Signals (SS)</a:t>
            </a:r>
          </a:p>
          <a:p>
            <a:pPr marL="0" indent="0" algn="ctr"/>
            <a:endParaRPr lang="en-GB" sz="2000" b="1" dirty="0">
              <a:latin typeface="Montserrat SemiBold" pitchFamily="2" charset="77"/>
            </a:endParaRPr>
          </a:p>
        </p:txBody>
      </p:sp>
      <p:sp>
        <p:nvSpPr>
          <p:cNvPr id="6" name="Google Shape;186;p30">
            <a:extLst>
              <a:ext uri="{FF2B5EF4-FFF2-40B4-BE49-F238E27FC236}">
                <a16:creationId xmlns:a16="http://schemas.microsoft.com/office/drawing/2014/main" id="{CE2EE4E8-8629-1DDA-AAE3-ECD45F0442B7}"/>
              </a:ext>
            </a:extLst>
          </p:cNvPr>
          <p:cNvSpPr txBox="1">
            <a:spLocks/>
          </p:cNvSpPr>
          <p:nvPr/>
        </p:nvSpPr>
        <p:spPr>
          <a:xfrm>
            <a:off x="309005" y="3603992"/>
            <a:ext cx="8525990" cy="4297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latin typeface="Montserrat Medium" pitchFamily="2" charset="77"/>
              </a:rPr>
              <a:t>Dounia Hammou</a:t>
            </a:r>
            <a:r>
              <a:rPr lang="en-GB" baseline="30000" dirty="0">
                <a:latin typeface="Montserrat Medium" pitchFamily="2" charset="77"/>
              </a:rPr>
              <a:t>1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Lukáš</a:t>
            </a:r>
            <a:r>
              <a:rPr lang="en-GB" dirty="0">
                <a:latin typeface="Montserrat Medium" pitchFamily="2" charset="77"/>
              </a:rPr>
              <a:t> Krasula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Christos G. Bampis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Zhi</a:t>
            </a:r>
            <a:r>
              <a:rPr lang="en-GB" dirty="0">
                <a:latin typeface="Montserrat Medium" pitchFamily="2" charset="77"/>
              </a:rPr>
              <a:t> Li</a:t>
            </a:r>
            <a:r>
              <a:rPr lang="en-GB" baseline="30000" dirty="0">
                <a:latin typeface="Montserrat Medium" pitchFamily="2" charset="77"/>
              </a:rPr>
              <a:t>2</a:t>
            </a:r>
            <a:r>
              <a:rPr lang="en-GB" dirty="0">
                <a:latin typeface="Montserrat Medium" pitchFamily="2" charset="77"/>
              </a:rPr>
              <a:t>, </a:t>
            </a:r>
            <a:r>
              <a:rPr lang="en-GB" dirty="0" err="1">
                <a:latin typeface="Montserrat Medium" pitchFamily="2" charset="77"/>
              </a:rPr>
              <a:t>Rafał</a:t>
            </a:r>
            <a:r>
              <a:rPr lang="en-GB" dirty="0">
                <a:latin typeface="Montserrat Medium" pitchFamily="2" charset="77"/>
              </a:rPr>
              <a:t> K. Mantiuk</a:t>
            </a:r>
            <a:r>
              <a:rPr lang="en-GB" baseline="30000" dirty="0">
                <a:latin typeface="Montserrat Medium" pitchFamily="2" charset="77"/>
              </a:rPr>
              <a:t>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7BAAC1-7B40-3C86-34BA-3327A991C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377" y="4686319"/>
            <a:ext cx="2049327" cy="429798"/>
          </a:xfrm>
          <a:prstGeom prst="rect">
            <a:avLst/>
          </a:prstGeom>
        </p:spPr>
      </p:pic>
      <p:pic>
        <p:nvPicPr>
          <p:cNvPr id="8" name="Picture 7" descr="A red text on a black background&#10;&#10;Description automatically generated">
            <a:extLst>
              <a:ext uri="{FF2B5EF4-FFF2-40B4-BE49-F238E27FC236}">
                <a16:creationId xmlns:a16="http://schemas.microsoft.com/office/drawing/2014/main" id="{F4D97D69-6E22-24A1-51A1-F1A2F65BC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8924" y="4470860"/>
            <a:ext cx="2049326" cy="860717"/>
          </a:xfrm>
          <a:prstGeom prst="rect">
            <a:avLst/>
          </a:prstGeom>
        </p:spPr>
      </p:pic>
      <p:pic>
        <p:nvPicPr>
          <p:cNvPr id="9" name="Picture 8" descr="A black and blue text on a black background&#10;&#10;Description automatically generated">
            <a:extLst>
              <a:ext uri="{FF2B5EF4-FFF2-40B4-BE49-F238E27FC236}">
                <a16:creationId xmlns:a16="http://schemas.microsoft.com/office/drawing/2014/main" id="{F51CB1BD-DC61-5F65-8ED2-0808174D3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479659" cy="698938"/>
          </a:xfrm>
          <a:prstGeom prst="rect">
            <a:avLst/>
          </a:prstGeom>
        </p:spPr>
      </p:pic>
      <p:sp>
        <p:nvSpPr>
          <p:cNvPr id="2" name="Google Shape;186;p30">
            <a:extLst>
              <a:ext uri="{FF2B5EF4-FFF2-40B4-BE49-F238E27FC236}">
                <a16:creationId xmlns:a16="http://schemas.microsoft.com/office/drawing/2014/main" id="{04111E55-9FA8-8129-D554-A1D04544CFDC}"/>
              </a:ext>
            </a:extLst>
          </p:cNvPr>
          <p:cNvSpPr txBox="1">
            <a:spLocks/>
          </p:cNvSpPr>
          <p:nvPr/>
        </p:nvSpPr>
        <p:spPr>
          <a:xfrm>
            <a:off x="0" y="4529504"/>
            <a:ext cx="8525990" cy="613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baseline="30000" dirty="0">
                <a:latin typeface="Montserrat" pitchFamily="2" charset="77"/>
              </a:rPr>
              <a:t>1 </a:t>
            </a:r>
            <a:r>
              <a:rPr lang="en-GB" dirty="0">
                <a:latin typeface="Montserrat" pitchFamily="2" charset="77"/>
              </a:rPr>
              <a:t>University of Cambridge, UK</a:t>
            </a:r>
          </a:p>
          <a:p>
            <a:pPr algn="ctr"/>
            <a:r>
              <a:rPr lang="en-GB" baseline="30000" dirty="0">
                <a:latin typeface="Montserrat" pitchFamily="2" charset="77"/>
              </a:rPr>
              <a:t>2 </a:t>
            </a:r>
            <a:r>
              <a:rPr lang="en-GB" dirty="0">
                <a:latin typeface="Montserrat" pitchFamily="2" charset="77"/>
              </a:rPr>
              <a:t>Netflix Inc., US</a:t>
            </a:r>
          </a:p>
        </p:txBody>
      </p:sp>
    </p:spTree>
    <p:extLst>
      <p:ext uri="{BB962C8B-B14F-4D97-AF65-F5344CB8AC3E}">
        <p14:creationId xmlns:p14="http://schemas.microsoft.com/office/powerpoint/2010/main" val="253993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0" y="383175"/>
            <a:ext cx="91440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Effective Resolution </a:t>
            </a:r>
            <a:r>
              <a:rPr lang="en-GB" dirty="0">
                <a:solidFill>
                  <a:schemeClr val="bg2"/>
                </a:solidFill>
              </a:rPr>
              <a:t>and </a:t>
            </a:r>
            <a:r>
              <a:rPr lang="en-GB" dirty="0"/>
              <a:t>Perceptual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9A9B70-F183-9262-090A-82908CCF1E59}"/>
              </a:ext>
            </a:extLst>
          </p:cNvPr>
          <p:cNvGrpSpPr/>
          <p:nvPr/>
        </p:nvGrpSpPr>
        <p:grpSpPr>
          <a:xfrm rot="3125666">
            <a:off x="548522" y="3980226"/>
            <a:ext cx="725214" cy="718908"/>
            <a:chOff x="2762118" y="3424271"/>
            <a:chExt cx="561252" cy="5612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585E27-B41D-4B32-0D7E-7B126E3DBD62}"/>
                </a:ext>
              </a:extLst>
            </p:cNvPr>
            <p:cNvSpPr/>
            <p:nvPr/>
          </p:nvSpPr>
          <p:spPr>
            <a:xfrm>
              <a:off x="2989142" y="3544088"/>
              <a:ext cx="113512" cy="11351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B643AB-8FD8-79EB-920F-304F8251361C}"/>
                </a:ext>
              </a:extLst>
            </p:cNvPr>
            <p:cNvSpPr/>
            <p:nvPr/>
          </p:nvSpPr>
          <p:spPr>
            <a:xfrm>
              <a:off x="2850405" y="3424271"/>
              <a:ext cx="384679" cy="353147"/>
            </a:xfrm>
            <a:prstGeom prst="ellipse">
              <a:avLst/>
            </a:prstGeom>
            <a:solidFill>
              <a:srgbClr val="4A8CFF">
                <a:alpha val="6039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3691370-32A9-0AFD-BACD-567BABEAE797}"/>
                </a:ext>
              </a:extLst>
            </p:cNvPr>
            <p:cNvSpPr/>
            <p:nvPr/>
          </p:nvSpPr>
          <p:spPr>
            <a:xfrm>
              <a:off x="2762118" y="3424271"/>
              <a:ext cx="561252" cy="561252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41139A8F-5B86-41E2-D8BD-80CA1C56B9DC}"/>
              </a:ext>
            </a:extLst>
          </p:cNvPr>
          <p:cNvSpPr/>
          <p:nvPr/>
        </p:nvSpPr>
        <p:spPr>
          <a:xfrm>
            <a:off x="804435" y="4363541"/>
            <a:ext cx="83718" cy="899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269F6289-DB38-9014-8A82-D015988708AE}"/>
              </a:ext>
            </a:extLst>
          </p:cNvPr>
          <p:cNvSpPr/>
          <p:nvPr/>
        </p:nvSpPr>
        <p:spPr>
          <a:xfrm rot="3286549">
            <a:off x="923060" y="3822450"/>
            <a:ext cx="760299" cy="724977"/>
          </a:xfrm>
          <a:prstGeom prst="arc">
            <a:avLst>
              <a:gd name="adj1" fmla="val 14617059"/>
              <a:gd name="adj2" fmla="val 16190557"/>
            </a:avLst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321E6D-61D0-3AB4-8DEC-160F10A75494}"/>
              </a:ext>
            </a:extLst>
          </p:cNvPr>
          <p:cNvSpPr txBox="1"/>
          <p:nvPr/>
        </p:nvSpPr>
        <p:spPr>
          <a:xfrm>
            <a:off x="5987872" y="2675804"/>
            <a:ext cx="303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Montserrat" pitchFamily="2" charset="77"/>
              </a:rPr>
              <a:t>The sensitivity to contrast decreases with the increase of effective resolution.</a:t>
            </a:r>
          </a:p>
        </p:txBody>
      </p:sp>
      <p:pic>
        <p:nvPicPr>
          <p:cNvPr id="1026" name="Picture 2" descr="Snellen Chart for Mobile - Should be held at arm's ... | GrepMed">
            <a:extLst>
              <a:ext uri="{FF2B5EF4-FFF2-40B4-BE49-F238E27FC236}">
                <a16:creationId xmlns:a16="http://schemas.microsoft.com/office/drawing/2014/main" id="{F76A86D0-0D0D-3A19-5105-073FDC0D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721" y="2032176"/>
            <a:ext cx="1141217" cy="191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2C3D32-47B9-7983-8BAA-B1E355A399F4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875893" y="2546538"/>
            <a:ext cx="2190737" cy="1830181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6E7732D-AB17-B8D9-E8E4-A35EA6CBFE05}"/>
              </a:ext>
            </a:extLst>
          </p:cNvPr>
          <p:cNvGrpSpPr/>
          <p:nvPr/>
        </p:nvGrpSpPr>
        <p:grpSpPr>
          <a:xfrm>
            <a:off x="2951306" y="1494571"/>
            <a:ext cx="1343222" cy="2083382"/>
            <a:chOff x="2951306" y="1494571"/>
            <a:chExt cx="1343222" cy="2083382"/>
          </a:xfrm>
        </p:grpSpPr>
        <p:pic>
          <p:nvPicPr>
            <p:cNvPr id="13" name="Picture 12" descr="A close-up of a chart&#10;&#10;Description automatically generated">
              <a:extLst>
                <a:ext uri="{FF2B5EF4-FFF2-40B4-BE49-F238E27FC236}">
                  <a16:creationId xmlns:a16="http://schemas.microsoft.com/office/drawing/2014/main" id="{DB1FBE1F-07B9-400F-E512-BE40E9DCA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66630" y="1581338"/>
              <a:ext cx="1143000" cy="193040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92FE36C-F3DE-AB9A-B08B-7BD67124FE2C}"/>
                </a:ext>
              </a:extLst>
            </p:cNvPr>
            <p:cNvSpPr/>
            <p:nvPr/>
          </p:nvSpPr>
          <p:spPr>
            <a:xfrm>
              <a:off x="2951306" y="1494571"/>
              <a:ext cx="1343222" cy="132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8B124CB-C206-10E6-FC44-EBDD10C38C97}"/>
                </a:ext>
              </a:extLst>
            </p:cNvPr>
            <p:cNvSpPr/>
            <p:nvPr/>
          </p:nvSpPr>
          <p:spPr>
            <a:xfrm>
              <a:off x="2951306" y="3445523"/>
              <a:ext cx="1343222" cy="132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48088A-8E55-9137-7662-096FD936FFFC}"/>
              </a:ext>
            </a:extLst>
          </p:cNvPr>
          <p:cNvCxnSpPr>
            <a:cxnSpLocks/>
            <a:endCxn id="13" idx="3"/>
          </p:cNvCxnSpPr>
          <p:nvPr/>
        </p:nvCxnSpPr>
        <p:spPr>
          <a:xfrm flipV="1">
            <a:off x="875893" y="2546538"/>
            <a:ext cx="3333737" cy="1830181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42807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0" y="383175"/>
            <a:ext cx="91440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Effective Resolution </a:t>
            </a:r>
            <a:r>
              <a:rPr lang="en-GB" dirty="0">
                <a:solidFill>
                  <a:schemeClr val="bg2"/>
                </a:solidFill>
              </a:rPr>
              <a:t>and </a:t>
            </a:r>
            <a:r>
              <a:rPr lang="en-GB" dirty="0"/>
              <a:t>Perceptual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9A9B70-F183-9262-090A-82908CCF1E59}"/>
              </a:ext>
            </a:extLst>
          </p:cNvPr>
          <p:cNvGrpSpPr/>
          <p:nvPr/>
        </p:nvGrpSpPr>
        <p:grpSpPr>
          <a:xfrm rot="3125666">
            <a:off x="548522" y="3980226"/>
            <a:ext cx="725214" cy="718908"/>
            <a:chOff x="2762118" y="3424271"/>
            <a:chExt cx="561252" cy="5612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585E27-B41D-4B32-0D7E-7B126E3DBD62}"/>
                </a:ext>
              </a:extLst>
            </p:cNvPr>
            <p:cNvSpPr/>
            <p:nvPr/>
          </p:nvSpPr>
          <p:spPr>
            <a:xfrm>
              <a:off x="2989142" y="3544088"/>
              <a:ext cx="113512" cy="11351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B643AB-8FD8-79EB-920F-304F8251361C}"/>
                </a:ext>
              </a:extLst>
            </p:cNvPr>
            <p:cNvSpPr/>
            <p:nvPr/>
          </p:nvSpPr>
          <p:spPr>
            <a:xfrm>
              <a:off x="2850405" y="3424271"/>
              <a:ext cx="384679" cy="353147"/>
            </a:xfrm>
            <a:prstGeom prst="ellipse">
              <a:avLst/>
            </a:prstGeom>
            <a:solidFill>
              <a:srgbClr val="4A8CFF">
                <a:alpha val="6039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3691370-32A9-0AFD-BACD-567BABEAE797}"/>
                </a:ext>
              </a:extLst>
            </p:cNvPr>
            <p:cNvSpPr/>
            <p:nvPr/>
          </p:nvSpPr>
          <p:spPr>
            <a:xfrm>
              <a:off x="2762118" y="3424271"/>
              <a:ext cx="561252" cy="561252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41139A8F-5B86-41E2-D8BD-80CA1C56B9DC}"/>
              </a:ext>
            </a:extLst>
          </p:cNvPr>
          <p:cNvSpPr/>
          <p:nvPr/>
        </p:nvSpPr>
        <p:spPr>
          <a:xfrm>
            <a:off x="804435" y="4363541"/>
            <a:ext cx="83718" cy="899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269F6289-DB38-9014-8A82-D015988708AE}"/>
              </a:ext>
            </a:extLst>
          </p:cNvPr>
          <p:cNvSpPr/>
          <p:nvPr/>
        </p:nvSpPr>
        <p:spPr>
          <a:xfrm rot="4331848">
            <a:off x="937225" y="3776409"/>
            <a:ext cx="760299" cy="724977"/>
          </a:xfrm>
          <a:prstGeom prst="arc">
            <a:avLst>
              <a:gd name="adj1" fmla="val 14975646"/>
              <a:gd name="adj2" fmla="val 15979113"/>
            </a:avLst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321E6D-61D0-3AB4-8DEC-160F10A75494}"/>
              </a:ext>
            </a:extLst>
          </p:cNvPr>
          <p:cNvSpPr txBox="1"/>
          <p:nvPr/>
        </p:nvSpPr>
        <p:spPr>
          <a:xfrm>
            <a:off x="5987872" y="2675804"/>
            <a:ext cx="303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Montserrat" pitchFamily="2" charset="77"/>
              </a:rPr>
              <a:t>The sensitivity to contrast decreases with the increase of effective resolution.</a:t>
            </a:r>
          </a:p>
        </p:txBody>
      </p:sp>
      <p:pic>
        <p:nvPicPr>
          <p:cNvPr id="1026" name="Picture 2" descr="Snellen Chart for Mobile - Should be held at arm's ... | GrepMed">
            <a:extLst>
              <a:ext uri="{FF2B5EF4-FFF2-40B4-BE49-F238E27FC236}">
                <a16:creationId xmlns:a16="http://schemas.microsoft.com/office/drawing/2014/main" id="{F76A86D0-0D0D-3A19-5105-073FDC0D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721" y="2032176"/>
            <a:ext cx="1141217" cy="191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E920D08-69BC-9B38-DF14-41D3AF4876D6}"/>
              </a:ext>
            </a:extLst>
          </p:cNvPr>
          <p:cNvGrpSpPr/>
          <p:nvPr/>
        </p:nvGrpSpPr>
        <p:grpSpPr>
          <a:xfrm>
            <a:off x="2951306" y="1494571"/>
            <a:ext cx="1343222" cy="2083382"/>
            <a:chOff x="2951306" y="1494571"/>
            <a:chExt cx="1343222" cy="2083382"/>
          </a:xfrm>
        </p:grpSpPr>
        <p:pic>
          <p:nvPicPr>
            <p:cNvPr id="18" name="Picture 17" descr="A close-up of a chart&#10;&#10;Description automatically generated">
              <a:extLst>
                <a:ext uri="{FF2B5EF4-FFF2-40B4-BE49-F238E27FC236}">
                  <a16:creationId xmlns:a16="http://schemas.microsoft.com/office/drawing/2014/main" id="{6665F522-2795-26B5-52F1-9E8DCF8BE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66630" y="1581338"/>
              <a:ext cx="1143000" cy="19304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6675FC8-9442-3161-D76C-28F475FCF6F3}"/>
                </a:ext>
              </a:extLst>
            </p:cNvPr>
            <p:cNvSpPr/>
            <p:nvPr/>
          </p:nvSpPr>
          <p:spPr>
            <a:xfrm>
              <a:off x="2951306" y="1494571"/>
              <a:ext cx="1343222" cy="132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5DCED78-BE53-15DC-7792-72F6E01A76DC}"/>
                </a:ext>
              </a:extLst>
            </p:cNvPr>
            <p:cNvSpPr/>
            <p:nvPr/>
          </p:nvSpPr>
          <p:spPr>
            <a:xfrm>
              <a:off x="2951306" y="3445523"/>
              <a:ext cx="1343222" cy="132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2C3D32-47B9-7983-8BAA-B1E355A399F4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75893" y="1986805"/>
            <a:ext cx="3702327" cy="2389914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EFBB6EA-AFE6-4C8A-A7FA-848634CD6984}"/>
              </a:ext>
            </a:extLst>
          </p:cNvPr>
          <p:cNvGrpSpPr/>
          <p:nvPr/>
        </p:nvGrpSpPr>
        <p:grpSpPr>
          <a:xfrm>
            <a:off x="4494812" y="939625"/>
            <a:ext cx="1281674" cy="2095601"/>
            <a:chOff x="4494812" y="939625"/>
            <a:chExt cx="1281674" cy="2095601"/>
          </a:xfrm>
        </p:grpSpPr>
        <p:pic>
          <p:nvPicPr>
            <p:cNvPr id="25" name="Picture 24" descr="A close up of a chart&#10;&#10;Description automatically generated">
              <a:extLst>
                <a:ext uri="{FF2B5EF4-FFF2-40B4-BE49-F238E27FC236}">
                  <a16:creationId xmlns:a16="http://schemas.microsoft.com/office/drawing/2014/main" id="{F2CD2662-7DF9-6F9D-6BF8-B237DD6F7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78220" y="1021605"/>
              <a:ext cx="1143000" cy="19304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FEE0FA-687C-2232-4C10-C06CFF7A0781}"/>
                </a:ext>
              </a:extLst>
            </p:cNvPr>
            <p:cNvSpPr/>
            <p:nvPr/>
          </p:nvSpPr>
          <p:spPr>
            <a:xfrm>
              <a:off x="4546776" y="939625"/>
              <a:ext cx="1229710" cy="1261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99FB9E7-1E38-4309-7832-E1344C29C08C}"/>
                </a:ext>
              </a:extLst>
            </p:cNvPr>
            <p:cNvSpPr/>
            <p:nvPr/>
          </p:nvSpPr>
          <p:spPr>
            <a:xfrm>
              <a:off x="4494812" y="2909102"/>
              <a:ext cx="1229710" cy="1261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48088A-8E55-9137-7662-096FD936FFFC}"/>
              </a:ext>
            </a:extLst>
          </p:cNvPr>
          <p:cNvCxnSpPr>
            <a:cxnSpLocks/>
            <a:endCxn id="25" idx="3"/>
          </p:cNvCxnSpPr>
          <p:nvPr/>
        </p:nvCxnSpPr>
        <p:spPr>
          <a:xfrm flipV="1">
            <a:off x="875893" y="1986805"/>
            <a:ext cx="4845327" cy="2389914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65066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0" y="383175"/>
            <a:ext cx="91440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Effective Resolution </a:t>
            </a:r>
            <a:r>
              <a:rPr lang="en-GB" dirty="0">
                <a:solidFill>
                  <a:schemeClr val="bg2"/>
                </a:solidFill>
              </a:rPr>
              <a:t>and </a:t>
            </a:r>
            <a:r>
              <a:rPr lang="en-GB" dirty="0"/>
              <a:t>Perceptual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321E6D-61D0-3AB4-8DEC-160F10A75494}"/>
              </a:ext>
            </a:extLst>
          </p:cNvPr>
          <p:cNvSpPr txBox="1"/>
          <p:nvPr/>
        </p:nvSpPr>
        <p:spPr>
          <a:xfrm>
            <a:off x="5987872" y="2675804"/>
            <a:ext cx="303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Montserrat" pitchFamily="2" charset="77"/>
              </a:rPr>
              <a:t>The visibility of distortions decreases with the increase of effective resolution.</a:t>
            </a:r>
          </a:p>
        </p:txBody>
      </p:sp>
      <p:pic>
        <p:nvPicPr>
          <p:cNvPr id="11" name="Picture 10" descr="A frog holding a pile of papers&#10;&#10;Description automatically generated">
            <a:extLst>
              <a:ext uri="{FF2B5EF4-FFF2-40B4-BE49-F238E27FC236}">
                <a16:creationId xmlns:a16="http://schemas.microsoft.com/office/drawing/2014/main" id="{6CF6D715-EB64-FD69-A7C2-9225BBFED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26" y="3025009"/>
            <a:ext cx="2388590" cy="1791443"/>
          </a:xfrm>
          <a:prstGeom prst="rect">
            <a:avLst/>
          </a:prstGeom>
        </p:spPr>
      </p:pic>
      <p:pic>
        <p:nvPicPr>
          <p:cNvPr id="22" name="Picture 21" descr="A frog holding a piece of food&#10;&#10;Description automatically generated">
            <a:extLst>
              <a:ext uri="{FF2B5EF4-FFF2-40B4-BE49-F238E27FC236}">
                <a16:creationId xmlns:a16="http://schemas.microsoft.com/office/drawing/2014/main" id="{236EF5C0-73E0-E11F-003F-5296C1BB4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684" y="2111872"/>
            <a:ext cx="1851673" cy="1388755"/>
          </a:xfrm>
          <a:prstGeom prst="rect">
            <a:avLst/>
          </a:prstGeom>
        </p:spPr>
      </p:pic>
      <p:pic>
        <p:nvPicPr>
          <p:cNvPr id="24" name="Picture 23" descr="A frog holding a paper and a phone&#10;&#10;Description automatically generated">
            <a:extLst>
              <a:ext uri="{FF2B5EF4-FFF2-40B4-BE49-F238E27FC236}">
                <a16:creationId xmlns:a16="http://schemas.microsoft.com/office/drawing/2014/main" id="{E7CD2B73-89A4-54EC-0701-AB5DEC3BA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525" y="1381332"/>
            <a:ext cx="1515899" cy="113692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9A367B-77B3-0A8A-2B68-6B7A325E690D}"/>
              </a:ext>
            </a:extLst>
          </p:cNvPr>
          <p:cNvSpPr txBox="1"/>
          <p:nvPr/>
        </p:nvSpPr>
        <p:spPr>
          <a:xfrm>
            <a:off x="2895684" y="1804095"/>
            <a:ext cx="185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60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01EB82-67A7-3A8F-E166-F32FD6ED59B1}"/>
              </a:ext>
            </a:extLst>
          </p:cNvPr>
          <p:cNvSpPr txBox="1"/>
          <p:nvPr/>
        </p:nvSpPr>
        <p:spPr>
          <a:xfrm>
            <a:off x="302865" y="2703438"/>
            <a:ext cx="23885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30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61D344A-B329-85A2-F5DB-C0C3D8FA33F3}"/>
              </a:ext>
            </a:extLst>
          </p:cNvPr>
          <p:cNvSpPr txBox="1"/>
          <p:nvPr/>
        </p:nvSpPr>
        <p:spPr>
          <a:xfrm>
            <a:off x="4959119" y="1067888"/>
            <a:ext cx="1511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ontserrat" pitchFamily="2" charset="77"/>
              </a:rPr>
              <a:t>90 </a:t>
            </a:r>
            <a:r>
              <a:rPr lang="en-US" dirty="0" err="1">
                <a:latin typeface="Montserrat" pitchFamily="2" charset="77"/>
              </a:rPr>
              <a:t>ppd</a:t>
            </a:r>
            <a:endParaRPr lang="en-US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03752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2837793" y="2227049"/>
            <a:ext cx="5593132" cy="22629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Quality assessment metrics for varying viewing distances</a:t>
            </a: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EF9CFE-94B6-70A1-91E3-9F34EF7DCCB7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0034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Contrast </a:t>
            </a:r>
            <a:r>
              <a:rPr lang="en-GB" dirty="0">
                <a:solidFill>
                  <a:schemeClr val="bg2"/>
                </a:solidFill>
              </a:rPr>
              <a:t>Sensitivity</a:t>
            </a:r>
            <a:r>
              <a:rPr lang="en-GB" dirty="0"/>
              <a:t> Function</a:t>
            </a:r>
          </a:p>
        </p:txBody>
      </p:sp>
      <p:sp>
        <p:nvSpPr>
          <p:cNvPr id="8" name="Google Shape;237;p36">
            <a:extLst>
              <a:ext uri="{FF2B5EF4-FFF2-40B4-BE49-F238E27FC236}">
                <a16:creationId xmlns:a16="http://schemas.microsoft.com/office/drawing/2014/main" id="{CE2941D9-528C-13B7-38C2-CBA68D13C41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05961" y="2274743"/>
            <a:ext cx="3745337" cy="1394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The contrast sensitivity function (CSF) of the human visual system predicts the smallest contrast detectable by an average observer on a uniform background.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  <p:pic>
        <p:nvPicPr>
          <p:cNvPr id="5" name="Picture 4" descr="A graph with a blue line&#10;&#10;Description automatically generated">
            <a:extLst>
              <a:ext uri="{FF2B5EF4-FFF2-40B4-BE49-F238E27FC236}">
                <a16:creationId xmlns:a16="http://schemas.microsoft.com/office/drawing/2014/main" id="{4816369C-8278-EBCA-FCA1-5416A119E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298" y="1025243"/>
            <a:ext cx="4941553" cy="353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24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bg2"/>
                </a:solidFill>
              </a:rPr>
              <a:t>applications</a:t>
            </a:r>
            <a:r>
              <a:rPr lang="en-GB" dirty="0"/>
              <a:t> of CSF in </a:t>
            </a:r>
            <a:r>
              <a:rPr lang="en-GB" dirty="0">
                <a:solidFill>
                  <a:schemeClr val="bg2"/>
                </a:solidFill>
              </a:rPr>
              <a:t>Quality</a:t>
            </a:r>
            <a:r>
              <a:rPr lang="en-GB" dirty="0"/>
              <a:t> Metrics</a:t>
            </a:r>
          </a:p>
        </p:txBody>
      </p:sp>
      <p:sp>
        <p:nvSpPr>
          <p:cNvPr id="8" name="Google Shape;237;p36">
            <a:extLst>
              <a:ext uri="{FF2B5EF4-FFF2-40B4-BE49-F238E27FC236}">
                <a16:creationId xmlns:a16="http://schemas.microsoft.com/office/drawing/2014/main" id="{CE2941D9-528C-13B7-38C2-CBA68D13C41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12839" y="2241130"/>
            <a:ext cx="3718472" cy="1394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 contrast sensitivity function can be used to pre-filter the images in another color space such as the CIELAB space.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  <p:sp>
        <p:nvSpPr>
          <p:cNvPr id="2" name="Google Shape;236;p36">
            <a:extLst>
              <a:ext uri="{FF2B5EF4-FFF2-40B4-BE49-F238E27FC236}">
                <a16:creationId xmlns:a16="http://schemas.microsoft.com/office/drawing/2014/main" id="{B1307FE9-F77F-E596-F1B2-54B029ADC1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2837" y="1799835"/>
            <a:ext cx="3718472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sCIELab</a:t>
            </a:r>
            <a:r>
              <a:rPr lang="en" dirty="0"/>
              <a:t> 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6A02B6-93A3-2285-5073-898AA9552C44}"/>
              </a:ext>
            </a:extLst>
          </p:cNvPr>
          <p:cNvSpPr txBox="1"/>
          <p:nvPr/>
        </p:nvSpPr>
        <p:spPr>
          <a:xfrm>
            <a:off x="0" y="4648165"/>
            <a:ext cx="902115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Zhang, X.,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Wandell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B. A. (1997). A spatial extension of CIELAB for digital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color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‐image reproduction. Journal of the society for information display, 5(1), 61-63.</a:t>
            </a:r>
            <a:endParaRPr lang="en-US" sz="800" dirty="0">
              <a:latin typeface="Montserrat Light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35D4D2-4AB1-0D16-7651-727A8371A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418" y="978648"/>
            <a:ext cx="3942867" cy="366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45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90500" y="383175"/>
            <a:ext cx="87312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bg2"/>
                </a:solidFill>
              </a:rPr>
              <a:t>applications</a:t>
            </a:r>
            <a:r>
              <a:rPr lang="en-GB" dirty="0"/>
              <a:t> of CSF in </a:t>
            </a:r>
            <a:r>
              <a:rPr lang="en-GB" dirty="0">
                <a:solidFill>
                  <a:schemeClr val="bg2"/>
                </a:solidFill>
              </a:rPr>
              <a:t>Quality</a:t>
            </a:r>
            <a:r>
              <a:rPr lang="en-GB" dirty="0"/>
              <a:t> Metrics</a:t>
            </a:r>
          </a:p>
        </p:txBody>
      </p:sp>
      <p:sp>
        <p:nvSpPr>
          <p:cNvPr id="8" name="Google Shape;237;p36">
            <a:extLst>
              <a:ext uri="{FF2B5EF4-FFF2-40B4-BE49-F238E27FC236}">
                <a16:creationId xmlns:a16="http://schemas.microsoft.com/office/drawing/2014/main" id="{CE2941D9-528C-13B7-38C2-CBA68D13C41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88273" y="2139641"/>
            <a:ext cx="3802489" cy="1394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 contrast sensitivity function can be used to weight each band of a band-pass decomposition by the corresponding sensitivity.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4CAA8-1A16-C5F1-F5E7-CAD709299D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 dirty="0"/>
          </a:p>
        </p:txBody>
      </p:sp>
      <p:sp>
        <p:nvSpPr>
          <p:cNvPr id="2" name="Google Shape;236;p36">
            <a:extLst>
              <a:ext uri="{FF2B5EF4-FFF2-40B4-BE49-F238E27FC236}">
                <a16:creationId xmlns:a16="http://schemas.microsoft.com/office/drawing/2014/main" id="{B1307FE9-F77F-E596-F1B2-54B029ADC1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8272" y="1698346"/>
            <a:ext cx="380249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FovVideoVDP</a:t>
            </a:r>
            <a:r>
              <a:rPr lang="en" dirty="0"/>
              <a:t> and HDR-VDP-3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9F8EE3-BC97-35B0-472F-300E1A29A0D1}"/>
              </a:ext>
            </a:extLst>
          </p:cNvPr>
          <p:cNvSpPr txBox="1"/>
          <p:nvPr/>
        </p:nvSpPr>
        <p:spPr>
          <a:xfrm>
            <a:off x="-9525" y="4546025"/>
            <a:ext cx="914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Mantiuk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R. K., Denes, G.,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Chapiro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A.,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Kaplanyan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A.,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Rufo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G.,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Bachy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R., ...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Patney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A. (2021).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Fovvideovdp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: A visible difference predictor for wide field-of-view video. ACM Transactions on Graphics (TOG), 40(4), 1-19.</a:t>
            </a:r>
            <a:endParaRPr lang="en-US" sz="800" dirty="0">
              <a:latin typeface="Montserrat Light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402F0E-B709-D8B1-186B-7DFC066B2AE8}"/>
              </a:ext>
            </a:extLst>
          </p:cNvPr>
          <p:cNvSpPr txBox="1"/>
          <p:nvPr/>
        </p:nvSpPr>
        <p:spPr>
          <a:xfrm>
            <a:off x="-9525" y="4276227"/>
            <a:ext cx="914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Mantiuk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R. K., Hammou, D., &amp; Hanji, P. (2023). HDR-VDP-3: A multi-metric for predicting image differences, quality and contrast distortions in high dynamic range and regular content. 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arXiv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 preprint arXiv:2304.13625.</a:t>
            </a:r>
            <a:endParaRPr lang="en-US" sz="800" dirty="0">
              <a:latin typeface="Montserrat Light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82D3B5-33D1-EEC2-6ED9-2F04FBE44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300" y="1096981"/>
            <a:ext cx="5026858" cy="30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64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</a:t>
            </a:r>
            <a:r>
              <a:rPr lang="en-GB" dirty="0"/>
              <a:t> Function</a:t>
            </a:r>
          </a:p>
        </p:txBody>
      </p:sp>
      <p:sp>
        <p:nvSpPr>
          <p:cNvPr id="5" name="Google Shape;237;p36">
            <a:extLst>
              <a:ext uri="{FF2B5EF4-FFF2-40B4-BE49-F238E27FC236}">
                <a16:creationId xmlns:a16="http://schemas.microsoft.com/office/drawing/2014/main" id="{832A57EC-ED19-41B7-1986-02429E49C92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410" y="1804748"/>
            <a:ext cx="3745337" cy="1786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Quality metrics can be adapted for varying viewing distances by rescaling the input images/videos.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principle comes from the observation that doubling the viewing distance, halves the image/video resolution. 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FE9E95-77A9-36BE-FC09-61B42CF5A03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787D25-7D7A-2ADF-45B6-9E3480D885FB}"/>
              </a:ext>
            </a:extLst>
          </p:cNvPr>
          <p:cNvSpPr/>
          <p:nvPr/>
        </p:nvSpPr>
        <p:spPr>
          <a:xfrm rot="5400000">
            <a:off x="4285550" y="2266369"/>
            <a:ext cx="572700" cy="610763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B1515-F08A-19C1-54C3-38267781EB6E}"/>
              </a:ext>
            </a:extLst>
          </p:cNvPr>
          <p:cNvSpPr/>
          <p:nvPr/>
        </p:nvSpPr>
        <p:spPr>
          <a:xfrm rot="5400000">
            <a:off x="4486512" y="2415041"/>
            <a:ext cx="468119" cy="313418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38B7C-8A49-8D0E-F0FB-A157E698BBF6}"/>
              </a:ext>
            </a:extLst>
          </p:cNvPr>
          <p:cNvSpPr/>
          <p:nvPr/>
        </p:nvSpPr>
        <p:spPr>
          <a:xfrm rot="5400000">
            <a:off x="4715106" y="2519516"/>
            <a:ext cx="209160" cy="1044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700D64-C0CA-688E-5791-DEF110D3CB7D}"/>
              </a:ext>
            </a:extLst>
          </p:cNvPr>
          <p:cNvSpPr/>
          <p:nvPr/>
        </p:nvSpPr>
        <p:spPr>
          <a:xfrm rot="16200000">
            <a:off x="7822919" y="2499228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F0BD3C-2B01-1AF0-45D5-FB1F4FF1EF8E}"/>
              </a:ext>
            </a:extLst>
          </p:cNvPr>
          <p:cNvCxnSpPr>
            <a:cxnSpLocks/>
          </p:cNvCxnSpPr>
          <p:nvPr/>
        </p:nvCxnSpPr>
        <p:spPr>
          <a:xfrm>
            <a:off x="8545437" y="3293810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CBEBA6-E14A-9BB9-5E1A-4774B597DD66}"/>
              </a:ext>
            </a:extLst>
          </p:cNvPr>
          <p:cNvCxnSpPr>
            <a:cxnSpLocks/>
          </p:cNvCxnSpPr>
          <p:nvPr/>
        </p:nvCxnSpPr>
        <p:spPr>
          <a:xfrm>
            <a:off x="4871923" y="3742343"/>
            <a:ext cx="3673514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5202FC-AC08-A5B0-26E4-D5EBA37300E3}"/>
              </a:ext>
            </a:extLst>
          </p:cNvPr>
          <p:cNvSpPr txBox="1"/>
          <p:nvPr/>
        </p:nvSpPr>
        <p:spPr>
          <a:xfrm>
            <a:off x="6635753" y="3770592"/>
            <a:ext cx="1981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Effective Resolution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70375BB-2BB6-B678-2E60-9D3B528ED252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3673057" cy="722057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34C1F06-58F8-F08C-8324-D077A56AEA67}"/>
              </a:ext>
            </a:extLst>
          </p:cNvPr>
          <p:cNvCxnSpPr>
            <a:cxnSpLocks/>
          </p:cNvCxnSpPr>
          <p:nvPr/>
        </p:nvCxnSpPr>
        <p:spPr>
          <a:xfrm flipV="1">
            <a:off x="4871923" y="1849689"/>
            <a:ext cx="3673057" cy="722064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4F7BF53-6D96-F3DB-5276-BE5D0514F8A4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0" cy="117059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053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</a:t>
            </a:r>
            <a:r>
              <a:rPr lang="en-GB" dirty="0"/>
              <a:t> Function</a:t>
            </a:r>
          </a:p>
        </p:txBody>
      </p:sp>
      <p:sp>
        <p:nvSpPr>
          <p:cNvPr id="5" name="Google Shape;237;p36">
            <a:extLst>
              <a:ext uri="{FF2B5EF4-FFF2-40B4-BE49-F238E27FC236}">
                <a16:creationId xmlns:a16="http://schemas.microsoft.com/office/drawing/2014/main" id="{832A57EC-ED19-41B7-1986-02429E49C92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410" y="1804748"/>
            <a:ext cx="3745337" cy="1786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Quality metrics can be adapted for varying viewing distances by rescaling the input images/videos.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principle comes from the observation that doubling the viewing distance, halves the image/video resolution. 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FE9E95-77A9-36BE-FC09-61B42CF5A03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787D25-7D7A-2ADF-45B6-9E3480D885FB}"/>
              </a:ext>
            </a:extLst>
          </p:cNvPr>
          <p:cNvSpPr/>
          <p:nvPr/>
        </p:nvSpPr>
        <p:spPr>
          <a:xfrm rot="5400000">
            <a:off x="4285550" y="2266369"/>
            <a:ext cx="572700" cy="610763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B1515-F08A-19C1-54C3-38267781EB6E}"/>
              </a:ext>
            </a:extLst>
          </p:cNvPr>
          <p:cNvSpPr/>
          <p:nvPr/>
        </p:nvSpPr>
        <p:spPr>
          <a:xfrm rot="5400000">
            <a:off x="4486512" y="2415041"/>
            <a:ext cx="468119" cy="313418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38B7C-8A49-8D0E-F0FB-A157E698BBF6}"/>
              </a:ext>
            </a:extLst>
          </p:cNvPr>
          <p:cNvSpPr/>
          <p:nvPr/>
        </p:nvSpPr>
        <p:spPr>
          <a:xfrm rot="5400000">
            <a:off x="4715106" y="2519516"/>
            <a:ext cx="209160" cy="1044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700D64-C0CA-688E-5791-DEF110D3CB7D}"/>
              </a:ext>
            </a:extLst>
          </p:cNvPr>
          <p:cNvSpPr/>
          <p:nvPr/>
        </p:nvSpPr>
        <p:spPr>
          <a:xfrm rot="16200000">
            <a:off x="7822919" y="2499228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F0BD3C-2B01-1AF0-45D5-FB1F4FF1EF8E}"/>
              </a:ext>
            </a:extLst>
          </p:cNvPr>
          <p:cNvCxnSpPr>
            <a:cxnSpLocks/>
          </p:cNvCxnSpPr>
          <p:nvPr/>
        </p:nvCxnSpPr>
        <p:spPr>
          <a:xfrm>
            <a:off x="8545437" y="3293810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CBEBA6-E14A-9BB9-5E1A-4774B597DD66}"/>
              </a:ext>
            </a:extLst>
          </p:cNvPr>
          <p:cNvCxnSpPr>
            <a:cxnSpLocks/>
          </p:cNvCxnSpPr>
          <p:nvPr/>
        </p:nvCxnSpPr>
        <p:spPr>
          <a:xfrm>
            <a:off x="4871923" y="3742343"/>
            <a:ext cx="3673514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5202FC-AC08-A5B0-26E4-D5EBA37300E3}"/>
              </a:ext>
            </a:extLst>
          </p:cNvPr>
          <p:cNvSpPr txBox="1"/>
          <p:nvPr/>
        </p:nvSpPr>
        <p:spPr>
          <a:xfrm>
            <a:off x="6635753" y="3770592"/>
            <a:ext cx="1981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Effective Resolution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7113AE-F64F-6135-007D-BB4790AF3D18}"/>
              </a:ext>
            </a:extLst>
          </p:cNvPr>
          <p:cNvSpPr/>
          <p:nvPr/>
        </p:nvSpPr>
        <p:spPr>
          <a:xfrm>
            <a:off x="6530685" y="1502376"/>
            <a:ext cx="45719" cy="2711450"/>
          </a:xfrm>
          <a:prstGeom prst="rect">
            <a:avLst/>
          </a:prstGeom>
          <a:solidFill>
            <a:srgbClr val="FFC000">
              <a:alpha val="267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72D346-0FCF-0B53-B45A-1A0A9AE63DC1}"/>
              </a:ext>
            </a:extLst>
          </p:cNvPr>
          <p:cNvCxnSpPr>
            <a:cxnSpLocks/>
          </p:cNvCxnSpPr>
          <p:nvPr/>
        </p:nvCxnSpPr>
        <p:spPr>
          <a:xfrm>
            <a:off x="4871923" y="3901093"/>
            <a:ext cx="165876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801EFDF-E669-5172-609D-F63532C32BEF}"/>
              </a:ext>
            </a:extLst>
          </p:cNvPr>
          <p:cNvSpPr txBox="1"/>
          <p:nvPr/>
        </p:nvSpPr>
        <p:spPr>
          <a:xfrm>
            <a:off x="4451261" y="3920173"/>
            <a:ext cx="218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Calibrated Resolution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21EC2A4-31AF-B7EF-463E-9EBB9F28924A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3673057" cy="722057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D54C4F2-A957-E703-4422-E71F60C7E57F}"/>
              </a:ext>
            </a:extLst>
          </p:cNvPr>
          <p:cNvCxnSpPr>
            <a:cxnSpLocks/>
          </p:cNvCxnSpPr>
          <p:nvPr/>
        </p:nvCxnSpPr>
        <p:spPr>
          <a:xfrm flipV="1">
            <a:off x="4871923" y="1849689"/>
            <a:ext cx="3673057" cy="722064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1FE2136-011A-94AE-8C9D-6C7BDADFE34E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0" cy="132934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73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</a:t>
            </a:r>
            <a:r>
              <a:rPr lang="en-GB" dirty="0"/>
              <a:t> Function</a:t>
            </a:r>
          </a:p>
        </p:txBody>
      </p:sp>
      <p:sp>
        <p:nvSpPr>
          <p:cNvPr id="5" name="Google Shape;237;p36">
            <a:extLst>
              <a:ext uri="{FF2B5EF4-FFF2-40B4-BE49-F238E27FC236}">
                <a16:creationId xmlns:a16="http://schemas.microsoft.com/office/drawing/2014/main" id="{832A57EC-ED19-41B7-1986-02429E49C92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410" y="1804748"/>
            <a:ext cx="3745337" cy="1786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Quality metrics can be adapted for varying viewing distances by rescaling the input images/videos.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principle comes from the observation that doubling the viewing distance, halves the image/video resolution. 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FE9E95-77A9-36BE-FC09-61B42CF5A03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787D25-7D7A-2ADF-45B6-9E3480D885FB}"/>
              </a:ext>
            </a:extLst>
          </p:cNvPr>
          <p:cNvSpPr/>
          <p:nvPr/>
        </p:nvSpPr>
        <p:spPr>
          <a:xfrm rot="5400000">
            <a:off x="4285550" y="2266369"/>
            <a:ext cx="572700" cy="610763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B1515-F08A-19C1-54C3-38267781EB6E}"/>
              </a:ext>
            </a:extLst>
          </p:cNvPr>
          <p:cNvSpPr/>
          <p:nvPr/>
        </p:nvSpPr>
        <p:spPr>
          <a:xfrm rot="5400000">
            <a:off x="4486512" y="2415041"/>
            <a:ext cx="468119" cy="313418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38B7C-8A49-8D0E-F0FB-A157E698BBF6}"/>
              </a:ext>
            </a:extLst>
          </p:cNvPr>
          <p:cNvSpPr/>
          <p:nvPr/>
        </p:nvSpPr>
        <p:spPr>
          <a:xfrm rot="5400000">
            <a:off x="4715106" y="2519516"/>
            <a:ext cx="209160" cy="1044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7113AE-F64F-6135-007D-BB4790AF3D18}"/>
              </a:ext>
            </a:extLst>
          </p:cNvPr>
          <p:cNvSpPr/>
          <p:nvPr/>
        </p:nvSpPr>
        <p:spPr>
          <a:xfrm>
            <a:off x="6530685" y="1502376"/>
            <a:ext cx="45719" cy="2711450"/>
          </a:xfrm>
          <a:prstGeom prst="rect">
            <a:avLst/>
          </a:prstGeom>
          <a:solidFill>
            <a:srgbClr val="FFC000">
              <a:alpha val="267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72D346-0FCF-0B53-B45A-1A0A9AE63DC1}"/>
              </a:ext>
            </a:extLst>
          </p:cNvPr>
          <p:cNvCxnSpPr>
            <a:cxnSpLocks/>
          </p:cNvCxnSpPr>
          <p:nvPr/>
        </p:nvCxnSpPr>
        <p:spPr>
          <a:xfrm>
            <a:off x="4871923" y="3901093"/>
            <a:ext cx="165876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801EFDF-E669-5172-609D-F63532C32BEF}"/>
              </a:ext>
            </a:extLst>
          </p:cNvPr>
          <p:cNvSpPr txBox="1"/>
          <p:nvPr/>
        </p:nvSpPr>
        <p:spPr>
          <a:xfrm>
            <a:off x="4451261" y="3920173"/>
            <a:ext cx="218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Calibrated Resolution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700D64-C0CA-688E-5791-DEF110D3CB7D}"/>
              </a:ext>
            </a:extLst>
          </p:cNvPr>
          <p:cNvSpPr/>
          <p:nvPr/>
        </p:nvSpPr>
        <p:spPr>
          <a:xfrm rot="16200000">
            <a:off x="6214123" y="2492471"/>
            <a:ext cx="673101" cy="1585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EF603B7-9F86-0AA6-44C4-463CD75B7721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1678751" cy="336547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5FEA1D-8DB3-7035-C57E-11DB998A137F}"/>
              </a:ext>
            </a:extLst>
          </p:cNvPr>
          <p:cNvCxnSpPr>
            <a:cxnSpLocks/>
          </p:cNvCxnSpPr>
          <p:nvPr/>
        </p:nvCxnSpPr>
        <p:spPr>
          <a:xfrm flipV="1">
            <a:off x="4871923" y="2235199"/>
            <a:ext cx="1678751" cy="336554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A19B9A2-CF03-5B1C-75D2-C2817BF37188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0" cy="132934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097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6"/>
          <p:cNvSpPr txBox="1">
            <a:spLocks noGrp="1"/>
          </p:cNvSpPr>
          <p:nvPr>
            <p:ph type="subTitle" idx="1"/>
          </p:nvPr>
        </p:nvSpPr>
        <p:spPr>
          <a:xfrm>
            <a:off x="717800" y="3876293"/>
            <a:ext cx="3584719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Montserrat SemiBold" pitchFamily="2" charset="77"/>
              </a:rPr>
              <a:t>Optimizing content delivery</a:t>
            </a:r>
          </a:p>
        </p:txBody>
      </p:sp>
      <p:sp>
        <p:nvSpPr>
          <p:cNvPr id="563" name="Google Shape;563;p56"/>
          <p:cNvSpPr txBox="1">
            <a:spLocks noGrp="1"/>
          </p:cNvSpPr>
          <p:nvPr>
            <p:ph type="subTitle" idx="3"/>
          </p:nvPr>
        </p:nvSpPr>
        <p:spPr>
          <a:xfrm>
            <a:off x="4841483" y="3874271"/>
            <a:ext cx="3905326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Montserrat SemiBold" pitchFamily="2" charset="77"/>
              </a:rPr>
              <a:t>Enhancing content Quality</a:t>
            </a:r>
            <a:endParaRPr dirty="0">
              <a:latin typeface="Montserrat SemiBold" pitchFamily="2" charset="77"/>
            </a:endParaRPr>
          </a:p>
        </p:txBody>
      </p:sp>
      <p:sp>
        <p:nvSpPr>
          <p:cNvPr id="567" name="Google Shape;567;p56"/>
          <p:cNvSpPr/>
          <p:nvPr/>
        </p:nvSpPr>
        <p:spPr>
          <a:xfrm rot="5400000">
            <a:off x="-2131350" y="2050000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7505F1-D198-29B2-A4B0-CBC48C433C4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Google Shape;235;p36">
            <a:extLst>
              <a:ext uri="{FF2B5EF4-FFF2-40B4-BE49-F238E27FC236}">
                <a16:creationId xmlns:a16="http://schemas.microsoft.com/office/drawing/2014/main" id="{0144977D-D483-C3D7-E7C5-60C2711645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Quality </a:t>
            </a:r>
            <a:r>
              <a:rPr lang="en-GB" dirty="0">
                <a:solidFill>
                  <a:schemeClr val="bg2"/>
                </a:solidFill>
              </a:rPr>
              <a:t>Assessment </a:t>
            </a:r>
            <a:r>
              <a:rPr lang="en-GB" dirty="0"/>
              <a:t>Applications</a:t>
            </a:r>
          </a:p>
        </p:txBody>
      </p:sp>
      <p:pic>
        <p:nvPicPr>
          <p:cNvPr id="7" name="Picture 6" descr="A person's feet in front of a television&#10;&#10;Description automatically generated">
            <a:extLst>
              <a:ext uri="{FF2B5EF4-FFF2-40B4-BE49-F238E27FC236}">
                <a16:creationId xmlns:a16="http://schemas.microsoft.com/office/drawing/2014/main" id="{EC578F06-7B84-D6C1-8F18-1102D9E6E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647" y="1208334"/>
            <a:ext cx="3538506" cy="235874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1806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Rescaling</a:t>
            </a:r>
            <a:r>
              <a:rPr lang="en-GB" dirty="0"/>
              <a:t> Function</a:t>
            </a:r>
          </a:p>
        </p:txBody>
      </p:sp>
      <p:sp>
        <p:nvSpPr>
          <p:cNvPr id="5" name="Google Shape;237;p36">
            <a:extLst>
              <a:ext uri="{FF2B5EF4-FFF2-40B4-BE49-F238E27FC236}">
                <a16:creationId xmlns:a16="http://schemas.microsoft.com/office/drawing/2014/main" id="{832A57EC-ED19-41B7-1986-02429E49C92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410" y="1804748"/>
            <a:ext cx="3745337" cy="2273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We can derive the rescaling factor as follows: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Where       is the viewing distance for which the metric was calibrated for, and     is the viewing distance of the image.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FE9E95-77A9-36BE-FC09-61B42CF5A03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787D25-7D7A-2ADF-45B6-9E3480D885FB}"/>
              </a:ext>
            </a:extLst>
          </p:cNvPr>
          <p:cNvSpPr/>
          <p:nvPr/>
        </p:nvSpPr>
        <p:spPr>
          <a:xfrm rot="5400000">
            <a:off x="4285550" y="2266369"/>
            <a:ext cx="572700" cy="610763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B1515-F08A-19C1-54C3-38267781EB6E}"/>
              </a:ext>
            </a:extLst>
          </p:cNvPr>
          <p:cNvSpPr/>
          <p:nvPr/>
        </p:nvSpPr>
        <p:spPr>
          <a:xfrm rot="5400000">
            <a:off x="4486512" y="2415041"/>
            <a:ext cx="468119" cy="313418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38B7C-8A49-8D0E-F0FB-A157E698BBF6}"/>
              </a:ext>
            </a:extLst>
          </p:cNvPr>
          <p:cNvSpPr/>
          <p:nvPr/>
        </p:nvSpPr>
        <p:spPr>
          <a:xfrm rot="5400000">
            <a:off x="4715106" y="2519516"/>
            <a:ext cx="209160" cy="1044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7113AE-F64F-6135-007D-BB4790AF3D18}"/>
              </a:ext>
            </a:extLst>
          </p:cNvPr>
          <p:cNvSpPr/>
          <p:nvPr/>
        </p:nvSpPr>
        <p:spPr>
          <a:xfrm>
            <a:off x="6530685" y="1502376"/>
            <a:ext cx="45719" cy="2711450"/>
          </a:xfrm>
          <a:prstGeom prst="rect">
            <a:avLst/>
          </a:prstGeom>
          <a:solidFill>
            <a:srgbClr val="FFC000">
              <a:alpha val="267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72D346-0FCF-0B53-B45A-1A0A9AE63DC1}"/>
              </a:ext>
            </a:extLst>
          </p:cNvPr>
          <p:cNvCxnSpPr>
            <a:cxnSpLocks/>
          </p:cNvCxnSpPr>
          <p:nvPr/>
        </p:nvCxnSpPr>
        <p:spPr>
          <a:xfrm>
            <a:off x="4871923" y="3901093"/>
            <a:ext cx="165876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801EFDF-E669-5172-609D-F63532C32BEF}"/>
              </a:ext>
            </a:extLst>
          </p:cNvPr>
          <p:cNvSpPr txBox="1"/>
          <p:nvPr/>
        </p:nvSpPr>
        <p:spPr>
          <a:xfrm>
            <a:off x="4211627" y="3920173"/>
            <a:ext cx="218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Calibrated Resolution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700D64-C0CA-688E-5791-DEF110D3CB7D}"/>
              </a:ext>
            </a:extLst>
          </p:cNvPr>
          <p:cNvSpPr/>
          <p:nvPr/>
        </p:nvSpPr>
        <p:spPr>
          <a:xfrm rot="16200000">
            <a:off x="6214123" y="2492471"/>
            <a:ext cx="673101" cy="1585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EF603B7-9F86-0AA6-44C4-463CD75B7721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871923" y="2571753"/>
            <a:ext cx="3673057" cy="722057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5FEA1D-8DB3-7035-C57E-11DB998A137F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4871923" y="1849689"/>
            <a:ext cx="3673057" cy="722064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A19B9A2-CF03-5B1C-75D2-C2817BF37188}"/>
              </a:ext>
            </a:extLst>
          </p:cNvPr>
          <p:cNvCxnSpPr>
            <a:cxnSpLocks/>
          </p:cNvCxnSpPr>
          <p:nvPr/>
        </p:nvCxnSpPr>
        <p:spPr>
          <a:xfrm>
            <a:off x="4871923" y="2571753"/>
            <a:ext cx="0" cy="132934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65138B2-622E-9CA1-A84D-FF016FCB5E07}"/>
              </a:ext>
            </a:extLst>
          </p:cNvPr>
          <p:cNvSpPr/>
          <p:nvPr/>
        </p:nvSpPr>
        <p:spPr>
          <a:xfrm rot="16200000">
            <a:off x="7822919" y="2499228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3F5524-E21A-9AB0-76E6-D2459E91EA3D}"/>
              </a:ext>
            </a:extLst>
          </p:cNvPr>
          <p:cNvCxnSpPr>
            <a:cxnSpLocks/>
          </p:cNvCxnSpPr>
          <p:nvPr/>
        </p:nvCxnSpPr>
        <p:spPr>
          <a:xfrm>
            <a:off x="4871923" y="3742343"/>
            <a:ext cx="3673514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DB5407-8ECF-AA27-A516-4ADD46A67252}"/>
              </a:ext>
            </a:extLst>
          </p:cNvPr>
          <p:cNvCxnSpPr>
            <a:cxnSpLocks/>
          </p:cNvCxnSpPr>
          <p:nvPr/>
        </p:nvCxnSpPr>
        <p:spPr>
          <a:xfrm>
            <a:off x="8545437" y="3293810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F4190DB-CBE0-64B2-838A-62A7206AC384}"/>
              </a:ext>
            </a:extLst>
          </p:cNvPr>
          <p:cNvSpPr txBox="1"/>
          <p:nvPr/>
        </p:nvSpPr>
        <p:spPr>
          <a:xfrm>
            <a:off x="6635753" y="3770592"/>
            <a:ext cx="1981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Effective Resolution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41B37D2-48C4-E044-7B7F-BA93CB0E9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2219" y="2586301"/>
            <a:ext cx="1459176" cy="4690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6287EE9-9EAE-D1B6-FECD-D9F1B8FA9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7763" y="3401100"/>
            <a:ext cx="217469" cy="159477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3EC1AD2-10BB-3F7A-A895-389EE9849D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5177" y="3815998"/>
            <a:ext cx="100800" cy="151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12F2B9F-68DF-B42A-F4C4-A463AE255A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57659" y="3842023"/>
            <a:ext cx="103984" cy="155976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29496DFC-6050-46DA-93D1-88914C9378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63097" y="3984466"/>
            <a:ext cx="256046" cy="18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077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374" y="2227050"/>
            <a:ext cx="5769407" cy="1141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600" dirty="0"/>
              <a:t>Comparison analysis</a:t>
            </a:r>
            <a:endParaRPr sz="3600" dirty="0"/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6A8555-65AA-A7D0-894B-6FFF203286B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8C3CBA55-EC6D-0E0D-3ABD-95D4EBB6838D}"/>
              </a:ext>
            </a:extLst>
          </p:cNvPr>
          <p:cNvSpPr txBox="1">
            <a:spLocks/>
          </p:cNvSpPr>
          <p:nvPr/>
        </p:nvSpPr>
        <p:spPr>
          <a:xfrm>
            <a:off x="713300" y="3184118"/>
            <a:ext cx="5334352" cy="1394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spcAft>
                <a:spcPts val="1600"/>
              </a:spcAft>
              <a:buSzPts val="1100"/>
              <a:buFont typeface="Arial"/>
              <a:buNone/>
            </a:pPr>
            <a:r>
              <a:rPr lang="en" sz="1200" b="0" dirty="0">
                <a:solidFill>
                  <a:schemeClr val="tx1"/>
                </a:solidFill>
                <a:latin typeface="Montserrat" pitchFamily="2" charset="77"/>
              </a:rPr>
              <a:t>Comparison of CSF-based and rescaling-based metrics for the task of predicting quality across varying viewing distances. </a:t>
            </a:r>
          </a:p>
          <a:p>
            <a:pPr>
              <a:spcAft>
                <a:spcPts val="1600"/>
              </a:spcAft>
              <a:buSzPts val="1100"/>
              <a:buFont typeface="Arial"/>
              <a:buNone/>
            </a:pPr>
            <a:endParaRPr lang="en" sz="1200" b="0" dirty="0">
              <a:solidFill>
                <a:schemeClr val="tx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070861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1F3D54-41E7-681C-D193-5244C324DCAE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2" name="Google Shape;235;p36">
            <a:extLst>
              <a:ext uri="{FF2B5EF4-FFF2-40B4-BE49-F238E27FC236}">
                <a16:creationId xmlns:a16="http://schemas.microsoft.com/office/drawing/2014/main" id="{54E3C741-C0BF-00AD-E5DE-F9D17AFF45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Quality</a:t>
            </a:r>
            <a:r>
              <a:rPr lang="en" dirty="0"/>
              <a:t> Metrics</a:t>
            </a:r>
            <a:endParaRPr dirty="0"/>
          </a:p>
        </p:txBody>
      </p:sp>
      <p:sp>
        <p:nvSpPr>
          <p:cNvPr id="13" name="Google Shape;236;p36">
            <a:extLst>
              <a:ext uri="{FF2B5EF4-FFF2-40B4-BE49-F238E27FC236}">
                <a16:creationId xmlns:a16="http://schemas.microsoft.com/office/drawing/2014/main" id="{6A1632B6-0084-D9E0-6848-F9D66A337220}"/>
              </a:ext>
            </a:extLst>
          </p:cNvPr>
          <p:cNvSpPr txBox="1">
            <a:spLocks/>
          </p:cNvSpPr>
          <p:nvPr/>
        </p:nvSpPr>
        <p:spPr>
          <a:xfrm>
            <a:off x="-195100" y="1153975"/>
            <a:ext cx="25012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sz="1600" b="1" dirty="0">
                <a:solidFill>
                  <a:schemeClr val="accent1"/>
                </a:solidFill>
                <a:latin typeface="Montserrat SemiBold" pitchFamily="2" charset="77"/>
              </a:rPr>
              <a:t>CSF-based metrics</a:t>
            </a:r>
          </a:p>
        </p:txBody>
      </p:sp>
      <p:sp>
        <p:nvSpPr>
          <p:cNvPr id="14" name="Google Shape;237;p36">
            <a:extLst>
              <a:ext uri="{FF2B5EF4-FFF2-40B4-BE49-F238E27FC236}">
                <a16:creationId xmlns:a16="http://schemas.microsoft.com/office/drawing/2014/main" id="{4CCD60EB-015F-4C1E-78F6-E2609E203522}"/>
              </a:ext>
            </a:extLst>
          </p:cNvPr>
          <p:cNvSpPr txBox="1">
            <a:spLocks/>
          </p:cNvSpPr>
          <p:nvPr/>
        </p:nvSpPr>
        <p:spPr>
          <a:xfrm>
            <a:off x="0" y="1572625"/>
            <a:ext cx="1724475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 err="1">
                <a:latin typeface="Montserrat" pitchFamily="2" charset="77"/>
              </a:rPr>
              <a:t>sCIELab</a:t>
            </a:r>
            <a:endParaRPr lang="en-GB" dirty="0">
              <a:latin typeface="Montserrat" pitchFamily="2" charset="77"/>
            </a:endParaRP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 err="1">
                <a:latin typeface="Montserrat" pitchFamily="2" charset="77"/>
              </a:rPr>
              <a:t>FovVideoVDP</a:t>
            </a:r>
            <a:endParaRPr lang="en-GB" dirty="0">
              <a:latin typeface="Montserrat" pitchFamily="2" charset="77"/>
            </a:endParaRP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HDR-VDP-3</a:t>
            </a:r>
          </a:p>
        </p:txBody>
      </p:sp>
      <p:sp>
        <p:nvSpPr>
          <p:cNvPr id="15" name="Google Shape;238;p36">
            <a:extLst>
              <a:ext uri="{FF2B5EF4-FFF2-40B4-BE49-F238E27FC236}">
                <a16:creationId xmlns:a16="http://schemas.microsoft.com/office/drawing/2014/main" id="{AE7D601B-A1D3-9F6A-051B-7DE6941C5103}"/>
              </a:ext>
            </a:extLst>
          </p:cNvPr>
          <p:cNvSpPr txBox="1">
            <a:spLocks/>
          </p:cNvSpPr>
          <p:nvPr/>
        </p:nvSpPr>
        <p:spPr>
          <a:xfrm>
            <a:off x="1959625" y="1162150"/>
            <a:ext cx="25012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sz="1600" b="1" dirty="0">
                <a:solidFill>
                  <a:schemeClr val="accent1"/>
                </a:solidFill>
                <a:latin typeface="Montserrat SemiBold" pitchFamily="2" charset="77"/>
              </a:rPr>
              <a:t>FR-Image metrics</a:t>
            </a:r>
          </a:p>
        </p:txBody>
      </p:sp>
      <p:sp>
        <p:nvSpPr>
          <p:cNvPr id="16" name="Google Shape;239;p36">
            <a:extLst>
              <a:ext uri="{FF2B5EF4-FFF2-40B4-BE49-F238E27FC236}">
                <a16:creationId xmlns:a16="http://schemas.microsoft.com/office/drawing/2014/main" id="{15FF0E88-D144-74B5-C399-E386090482BA}"/>
              </a:ext>
            </a:extLst>
          </p:cNvPr>
          <p:cNvSpPr txBox="1">
            <a:spLocks/>
          </p:cNvSpPr>
          <p:nvPr/>
        </p:nvSpPr>
        <p:spPr>
          <a:xfrm>
            <a:off x="2250813" y="1562538"/>
            <a:ext cx="22617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PSNR 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SSIM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MS-SSIM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FSIM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GMSD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SFF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VIF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LPIPS</a:t>
            </a:r>
          </a:p>
        </p:txBody>
      </p:sp>
      <p:sp>
        <p:nvSpPr>
          <p:cNvPr id="17" name="Google Shape;240;p36">
            <a:extLst>
              <a:ext uri="{FF2B5EF4-FFF2-40B4-BE49-F238E27FC236}">
                <a16:creationId xmlns:a16="http://schemas.microsoft.com/office/drawing/2014/main" id="{08747288-6DE7-864E-A43F-0995432B6D38}"/>
              </a:ext>
            </a:extLst>
          </p:cNvPr>
          <p:cNvSpPr txBox="1">
            <a:spLocks/>
          </p:cNvSpPr>
          <p:nvPr/>
        </p:nvSpPr>
        <p:spPr>
          <a:xfrm>
            <a:off x="4273013" y="115395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sz="1600" b="1" dirty="0">
                <a:solidFill>
                  <a:schemeClr val="accent1"/>
                </a:solidFill>
                <a:latin typeface="Montserrat SemiBold" pitchFamily="2" charset="77"/>
              </a:rPr>
              <a:t>FR-Video metrics</a:t>
            </a:r>
          </a:p>
        </p:txBody>
      </p:sp>
      <p:sp>
        <p:nvSpPr>
          <p:cNvPr id="18" name="Google Shape;241;p36">
            <a:extLst>
              <a:ext uri="{FF2B5EF4-FFF2-40B4-BE49-F238E27FC236}">
                <a16:creationId xmlns:a16="http://schemas.microsoft.com/office/drawing/2014/main" id="{27CD22FC-D4EF-7844-64DC-00EC399B41A8}"/>
              </a:ext>
            </a:extLst>
          </p:cNvPr>
          <p:cNvSpPr txBox="1">
            <a:spLocks/>
          </p:cNvSpPr>
          <p:nvPr/>
        </p:nvSpPr>
        <p:spPr>
          <a:xfrm>
            <a:off x="4332888" y="1577119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VMAF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 err="1">
                <a:latin typeface="Montserrat" pitchFamily="2" charset="77"/>
              </a:rPr>
              <a:t>SpEED</a:t>
            </a:r>
            <a:r>
              <a:rPr lang="en-GB" dirty="0">
                <a:latin typeface="Montserrat" pitchFamily="2" charset="77"/>
              </a:rPr>
              <a:t>-QA</a:t>
            </a:r>
          </a:p>
        </p:txBody>
      </p:sp>
      <p:sp>
        <p:nvSpPr>
          <p:cNvPr id="19" name="Google Shape;240;p36">
            <a:extLst>
              <a:ext uri="{FF2B5EF4-FFF2-40B4-BE49-F238E27FC236}">
                <a16:creationId xmlns:a16="http://schemas.microsoft.com/office/drawing/2014/main" id="{0691B8F0-FC7C-36FC-B25F-E192A0E0613E}"/>
              </a:ext>
            </a:extLst>
          </p:cNvPr>
          <p:cNvSpPr txBox="1">
            <a:spLocks/>
          </p:cNvSpPr>
          <p:nvPr/>
        </p:nvSpPr>
        <p:spPr>
          <a:xfrm>
            <a:off x="6534713" y="1162150"/>
            <a:ext cx="25012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600" dirty="0">
                <a:latin typeface="Montserrat SemiBold" pitchFamily="2" charset="77"/>
              </a:rPr>
              <a:t>NR-Image metrics</a:t>
            </a:r>
          </a:p>
        </p:txBody>
      </p:sp>
      <p:sp>
        <p:nvSpPr>
          <p:cNvPr id="20" name="Google Shape;241;p36">
            <a:extLst>
              <a:ext uri="{FF2B5EF4-FFF2-40B4-BE49-F238E27FC236}">
                <a16:creationId xmlns:a16="http://schemas.microsoft.com/office/drawing/2014/main" id="{FB6BEE36-C0E9-5BE7-D210-CDA3426574C5}"/>
              </a:ext>
            </a:extLst>
          </p:cNvPr>
          <p:cNvSpPr txBox="1">
            <a:spLocks/>
          </p:cNvSpPr>
          <p:nvPr/>
        </p:nvSpPr>
        <p:spPr>
          <a:xfrm>
            <a:off x="6654463" y="1577119"/>
            <a:ext cx="22617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BRISQUE</a:t>
            </a: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BIQI</a:t>
            </a: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NIQE</a:t>
            </a: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FRIQUEE</a:t>
            </a: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PIQE</a:t>
            </a: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 err="1"/>
              <a:t>HyperIQA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207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5;p36">
            <a:extLst>
              <a:ext uri="{FF2B5EF4-FFF2-40B4-BE49-F238E27FC236}">
                <a16:creationId xmlns:a16="http://schemas.microsoft.com/office/drawing/2014/main" id="{241C257C-D301-B716-700D-0970ED56A4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Quality </a:t>
            </a:r>
            <a:r>
              <a:rPr lang="en-GB" dirty="0"/>
              <a:t>Datasets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9E8BCF6A-8936-67E7-3BAB-2D03D3740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6574089"/>
              </p:ext>
            </p:extLst>
          </p:nvPr>
        </p:nvGraphicFramePr>
        <p:xfrm>
          <a:off x="273050" y="1160780"/>
          <a:ext cx="8458200" cy="2651760"/>
        </p:xfrm>
        <a:graphic>
          <a:graphicData uri="http://schemas.openxmlformats.org/drawingml/2006/table">
            <a:tbl>
              <a:tblPr firstRow="1" bandRow="1">
                <a:tableStyleId>{47169247-3B7C-42D8-AA55-137F77FE541F}</a:tableStyleId>
              </a:tblPr>
              <a:tblGrid>
                <a:gridCol w="1691640">
                  <a:extLst>
                    <a:ext uri="{9D8B030D-6E8A-4147-A177-3AD203B41FA5}">
                      <a16:colId xmlns:a16="http://schemas.microsoft.com/office/drawing/2014/main" val="3258672839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87423841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4255790593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4187631341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183768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latin typeface="Montserrat" pitchFamily="2" charset="77"/>
                        </a:rPr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Conditions (References)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dirty="0">
                          <a:latin typeface="Montserrat" pitchFamily="2" charset="77"/>
                        </a:rPr>
                        <a:t>Display Size [in]</a:t>
                      </a:r>
                      <a:endParaRPr lang="en-GB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Effective Resolution [</a:t>
                      </a:r>
                      <a:r>
                        <a:rPr lang="en-US" sz="1200" b="0" i="0" dirty="0" err="1">
                          <a:latin typeface="Montserrat" pitchFamily="2" charset="77"/>
                        </a:rPr>
                        <a:t>ppd</a:t>
                      </a:r>
                      <a:r>
                        <a:rPr lang="en-US" sz="1200" b="0" i="0" dirty="0">
                          <a:latin typeface="Montserrat" pitchFamily="2" charset="77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Viewing Distance as multiplies of display heights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927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latin typeface="Montserrat" pitchFamily="2" charset="77"/>
                        </a:rPr>
                        <a:t>VDID2014 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160 (8)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unknown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38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395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latin typeface="Montserrat" pitchFamily="2" charset="77"/>
                        </a:rPr>
                        <a:t>CID:IQ 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690 (23)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24”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1.7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672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latin typeface="Montserrat" pitchFamily="2" charset="77"/>
                        </a:rPr>
                        <a:t>VCIP21 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15 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46”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60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92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3.2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4.9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6.8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238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latin typeface="Montserrat" pitchFamily="2" charset="77"/>
                        </a:rPr>
                        <a:t>VLIC 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184 (20)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32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1.2</a:t>
                      </a:r>
                    </a:p>
                    <a:p>
                      <a:pPr algn="ctr"/>
                      <a:r>
                        <a:rPr lang="en-US" sz="1200" b="0" i="0" dirty="0">
                          <a:latin typeface="Montserrat" pitchFamily="2" charset="77"/>
                        </a:rPr>
                        <a:t>2.4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23742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7DABC5A-B857-1F70-9EA1-8DB92E96B768}"/>
              </a:ext>
            </a:extLst>
          </p:cNvPr>
          <p:cNvSpPr txBox="1"/>
          <p:nvPr/>
        </p:nvSpPr>
        <p:spPr>
          <a:xfrm>
            <a:off x="-100" y="4023795"/>
            <a:ext cx="9144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[1] Gu, K., Liu, M.,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Zhai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G., Yang, X., &amp; Zhang, W. (2015). Quality assessment considering viewing distance and image resolution. IEEE Transactions on Broadcasting, 61(3), 520-531.</a:t>
            </a:r>
            <a:endParaRPr lang="en-US" sz="800" dirty="0">
              <a:latin typeface="Montserrat Light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8264D7-4B0D-2BCA-DDC4-340EDFA216C1}"/>
              </a:ext>
            </a:extLst>
          </p:cNvPr>
          <p:cNvSpPr txBox="1"/>
          <p:nvPr/>
        </p:nvSpPr>
        <p:spPr>
          <a:xfrm>
            <a:off x="-100" y="4211278"/>
            <a:ext cx="91439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[2] Liu, X., Pedersen, M.,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Hardeberg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J. Y. (2014). CID: IQ–a new image quality database. In Image and Signal Processing: 6th International Conference, ICISP 2014, Cherbourg, France, June 30–July 2, 2014. Proceedings 6 (pp. 193-202). Springer International Publishing.</a:t>
            </a:r>
            <a:endParaRPr lang="en-US" sz="800" dirty="0">
              <a:latin typeface="Montserrat Light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5619C4-64A0-732B-7481-BE576D2DC6C4}"/>
              </a:ext>
            </a:extLst>
          </p:cNvPr>
          <p:cNvSpPr txBox="1"/>
          <p:nvPr/>
        </p:nvSpPr>
        <p:spPr>
          <a:xfrm>
            <a:off x="-200" y="4507644"/>
            <a:ext cx="91439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[3] Amirpour, H., Schatz, R.,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Timmerer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C.,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Ghanbari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M. (2021, December). On the impact of viewing distance on perceived video quality. In 2021 International Conference on Visual Communications and Image Processing (VCIP) (pp. 1-5). IEEE.</a:t>
            </a:r>
            <a:endParaRPr lang="en-US" sz="800" dirty="0">
              <a:latin typeface="Montserrat Ligh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AEE20F-3957-B75E-A13C-7D0D58DF968E}"/>
              </a:ext>
            </a:extLst>
          </p:cNvPr>
          <p:cNvSpPr txBox="1"/>
          <p:nvPr/>
        </p:nvSpPr>
        <p:spPr>
          <a:xfrm>
            <a:off x="-300" y="4812736"/>
            <a:ext cx="91439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[4]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Mikhailiuk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A., Ye, N., &amp; </a:t>
            </a:r>
            <a:r>
              <a:rPr lang="en-GB" sz="800" u="none" strike="noStrike" dirty="0" err="1">
                <a:solidFill>
                  <a:srgbClr val="222222"/>
                </a:solidFill>
                <a:effectLst/>
                <a:latin typeface="Montserrat Light" pitchFamily="2" charset="77"/>
              </a:rPr>
              <a:t>Mantiuk</a:t>
            </a:r>
            <a:r>
              <a:rPr lang="en-GB" sz="800" u="none" strike="noStrike" dirty="0">
                <a:solidFill>
                  <a:srgbClr val="222222"/>
                </a:solidFill>
                <a:effectLst/>
                <a:latin typeface="Montserrat Light" pitchFamily="2" charset="77"/>
              </a:rPr>
              <a:t>, R. K. (2021). The effect of display brightness and viewing distance: A dataset for visually lossless image compression.</a:t>
            </a:r>
            <a:endParaRPr lang="en-US" sz="800" dirty="0">
              <a:latin typeface="Montserrat Ligh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8342C2-C961-E9F6-A3FB-38912F5A63E8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37533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Evaluation </a:t>
            </a:r>
            <a:r>
              <a:rPr lang="en-GB" dirty="0">
                <a:solidFill>
                  <a:schemeClr val="bg2"/>
                </a:solidFill>
              </a:rPr>
              <a:t>Protocol</a:t>
            </a:r>
          </a:p>
        </p:txBody>
      </p:sp>
      <p:pic>
        <p:nvPicPr>
          <p:cNvPr id="5122" name="Picture 2" descr="correlation-coefficient-tutorial-simulation-3775948197">
            <a:extLst>
              <a:ext uri="{FF2B5EF4-FFF2-40B4-BE49-F238E27FC236}">
                <a16:creationId xmlns:a16="http://schemas.microsoft.com/office/drawing/2014/main" id="{14DB222F-5E1E-BFBE-82D0-B19587C5E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117600"/>
            <a:ext cx="3176558" cy="3176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69DC9781-5006-86FD-CF67-EC29D11496EA}"/>
              </a:ext>
            </a:extLst>
          </p:cNvPr>
          <p:cNvSpPr txBox="1">
            <a:spLocks/>
          </p:cNvSpPr>
          <p:nvPr/>
        </p:nvSpPr>
        <p:spPr>
          <a:xfrm>
            <a:off x="444674" y="1539475"/>
            <a:ext cx="46736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Correlation Coefficients: </a:t>
            </a: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SROCC</a:t>
            </a:r>
            <a:r>
              <a:rPr lang="en-GB" dirty="0">
                <a:latin typeface="Montserrat" pitchFamily="2" charset="77"/>
              </a:rPr>
              <a:t>, </a:t>
            </a: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PLCC</a:t>
            </a:r>
            <a:r>
              <a:rPr lang="en-GB" dirty="0">
                <a:latin typeface="Montserrat" pitchFamily="2" charset="77"/>
              </a:rPr>
              <a:t>, </a:t>
            </a: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KROCC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RMSE</a:t>
            </a:r>
          </a:p>
        </p:txBody>
      </p:sp>
      <p:sp>
        <p:nvSpPr>
          <p:cNvPr id="9" name="Google Shape;237;p36">
            <a:extLst>
              <a:ext uri="{FF2B5EF4-FFF2-40B4-BE49-F238E27FC236}">
                <a16:creationId xmlns:a16="http://schemas.microsoft.com/office/drawing/2014/main" id="{DAC495C0-897D-D856-FAA3-DC2239A2D141}"/>
              </a:ext>
            </a:extLst>
          </p:cNvPr>
          <p:cNvSpPr txBox="1">
            <a:spLocks/>
          </p:cNvSpPr>
          <p:nvPr/>
        </p:nvSpPr>
        <p:spPr>
          <a:xfrm>
            <a:off x="444674" y="2846975"/>
            <a:ext cx="4673600" cy="1039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However,</a:t>
            </a: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 </a:t>
            </a: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such evaluation protocols do not account for the </a:t>
            </a:r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variance in the subjective data</a:t>
            </a: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. Such variance can cause some of the </a:t>
            </a:r>
            <a:r>
              <a:rPr lang="en-GB" dirty="0">
                <a:solidFill>
                  <a:schemeClr val="accent1"/>
                </a:solidFill>
                <a:latin typeface="Montserrat Medium" pitchFamily="2" charset="77"/>
              </a:rPr>
              <a:t>performance differences </a:t>
            </a: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between quality metrics. </a:t>
            </a:r>
            <a:endParaRPr lang="en-GB" dirty="0">
              <a:solidFill>
                <a:schemeClr val="accent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82818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Parametric </a:t>
            </a:r>
            <a:r>
              <a:rPr lang="en-GB" dirty="0"/>
              <a:t>Resampling</a:t>
            </a:r>
            <a:r>
              <a:rPr lang="en-GB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69DC9781-5006-86FD-CF67-EC29D11496EA}"/>
              </a:ext>
            </a:extLst>
          </p:cNvPr>
          <p:cNvSpPr txBox="1">
            <a:spLocks/>
          </p:cNvSpPr>
          <p:nvPr/>
        </p:nvSpPr>
        <p:spPr>
          <a:xfrm>
            <a:off x="191219" y="2093039"/>
            <a:ext cx="4673600" cy="1856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Assuming each quality score follows a gaussian distribution. We can draw the subjective score values from the gaussian distribution. </a:t>
            </a:r>
          </a:p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Then we can compute the distribution of the performance indicator for each metric.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B475A7-E8BD-0BD7-8B65-56CD81FB2A32}"/>
              </a:ext>
            </a:extLst>
          </p:cNvPr>
          <p:cNvGrpSpPr/>
          <p:nvPr/>
        </p:nvGrpSpPr>
        <p:grpSpPr>
          <a:xfrm>
            <a:off x="5023445" y="2247576"/>
            <a:ext cx="3645074" cy="1452644"/>
            <a:chOff x="5066693" y="1913943"/>
            <a:chExt cx="3645074" cy="145264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398F2ECB-9F59-E73A-D476-6D75FE132F20}"/>
                </a:ext>
              </a:extLst>
            </p:cNvPr>
            <p:cNvSpPr/>
            <p:nvPr/>
          </p:nvSpPr>
          <p:spPr>
            <a:xfrm>
              <a:off x="5066693" y="1913943"/>
              <a:ext cx="3645074" cy="1248987"/>
            </a:xfrm>
            <a:custGeom>
              <a:avLst/>
              <a:gdLst>
                <a:gd name="connsiteX0" fmla="*/ 0 w 3645074"/>
                <a:gd name="connsiteY0" fmla="*/ 1248987 h 1248987"/>
                <a:gd name="connsiteX1" fmla="*/ 187890 w 3645074"/>
                <a:gd name="connsiteY1" fmla="*/ 1230198 h 1248987"/>
                <a:gd name="connsiteX2" fmla="*/ 438411 w 3645074"/>
                <a:gd name="connsiteY2" fmla="*/ 1167568 h 1248987"/>
                <a:gd name="connsiteX3" fmla="*/ 739036 w 3645074"/>
                <a:gd name="connsiteY3" fmla="*/ 1010992 h 1248987"/>
                <a:gd name="connsiteX4" fmla="*/ 1045923 w 3645074"/>
                <a:gd name="connsiteY4" fmla="*/ 685316 h 1248987"/>
                <a:gd name="connsiteX5" fmla="*/ 1340285 w 3645074"/>
                <a:gd name="connsiteY5" fmla="*/ 322061 h 1248987"/>
                <a:gd name="connsiteX6" fmla="*/ 1597069 w 3645074"/>
                <a:gd name="connsiteY6" fmla="*/ 65277 h 1248987"/>
                <a:gd name="connsiteX7" fmla="*/ 1803748 w 3645074"/>
                <a:gd name="connsiteY7" fmla="*/ 2647 h 1248987"/>
                <a:gd name="connsiteX8" fmla="*/ 1991638 w 3645074"/>
                <a:gd name="connsiteY8" fmla="*/ 33962 h 1248987"/>
                <a:gd name="connsiteX9" fmla="*/ 2229633 w 3645074"/>
                <a:gd name="connsiteY9" fmla="*/ 228116 h 1248987"/>
                <a:gd name="connsiteX10" fmla="*/ 2555310 w 3645074"/>
                <a:gd name="connsiteY10" fmla="*/ 647738 h 1248987"/>
                <a:gd name="connsiteX11" fmla="*/ 2880986 w 3645074"/>
                <a:gd name="connsiteY11" fmla="*/ 998466 h 1248987"/>
                <a:gd name="connsiteX12" fmla="*/ 3206663 w 3645074"/>
                <a:gd name="connsiteY12" fmla="*/ 1167568 h 1248987"/>
                <a:gd name="connsiteX13" fmla="*/ 3645074 w 3645074"/>
                <a:gd name="connsiteY13" fmla="*/ 1248987 h 124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45074" h="1248987">
                  <a:moveTo>
                    <a:pt x="0" y="1248987"/>
                  </a:moveTo>
                  <a:cubicBezTo>
                    <a:pt x="57411" y="1246377"/>
                    <a:pt x="114822" y="1243768"/>
                    <a:pt x="187890" y="1230198"/>
                  </a:cubicBezTo>
                  <a:cubicBezTo>
                    <a:pt x="260959" y="1216628"/>
                    <a:pt x="346553" y="1204102"/>
                    <a:pt x="438411" y="1167568"/>
                  </a:cubicBezTo>
                  <a:cubicBezTo>
                    <a:pt x="530269" y="1131034"/>
                    <a:pt x="637784" y="1091367"/>
                    <a:pt x="739036" y="1010992"/>
                  </a:cubicBezTo>
                  <a:cubicBezTo>
                    <a:pt x="840288" y="930617"/>
                    <a:pt x="945715" y="800138"/>
                    <a:pt x="1045923" y="685316"/>
                  </a:cubicBezTo>
                  <a:cubicBezTo>
                    <a:pt x="1146131" y="570494"/>
                    <a:pt x="1248427" y="425401"/>
                    <a:pt x="1340285" y="322061"/>
                  </a:cubicBezTo>
                  <a:cubicBezTo>
                    <a:pt x="1432143" y="218721"/>
                    <a:pt x="1519825" y="118513"/>
                    <a:pt x="1597069" y="65277"/>
                  </a:cubicBezTo>
                  <a:cubicBezTo>
                    <a:pt x="1674313" y="12041"/>
                    <a:pt x="1737986" y="7866"/>
                    <a:pt x="1803748" y="2647"/>
                  </a:cubicBezTo>
                  <a:cubicBezTo>
                    <a:pt x="1869510" y="-2572"/>
                    <a:pt x="1920657" y="-3616"/>
                    <a:pt x="1991638" y="33962"/>
                  </a:cubicBezTo>
                  <a:cubicBezTo>
                    <a:pt x="2062619" y="71540"/>
                    <a:pt x="2135688" y="125820"/>
                    <a:pt x="2229633" y="228116"/>
                  </a:cubicBezTo>
                  <a:cubicBezTo>
                    <a:pt x="2323578" y="330412"/>
                    <a:pt x="2446751" y="519346"/>
                    <a:pt x="2555310" y="647738"/>
                  </a:cubicBezTo>
                  <a:cubicBezTo>
                    <a:pt x="2663869" y="776130"/>
                    <a:pt x="2772427" y="911828"/>
                    <a:pt x="2880986" y="998466"/>
                  </a:cubicBezTo>
                  <a:cubicBezTo>
                    <a:pt x="2989545" y="1085104"/>
                    <a:pt x="3079315" y="1125815"/>
                    <a:pt x="3206663" y="1167568"/>
                  </a:cubicBezTo>
                  <a:cubicBezTo>
                    <a:pt x="3334011" y="1209321"/>
                    <a:pt x="3547997" y="1239593"/>
                    <a:pt x="3645074" y="1248987"/>
                  </a:cubicBezTo>
                </a:path>
              </a:pathLst>
            </a:cu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22BAF22-D59F-15DF-91B2-5C772D79CAD8}"/>
                </a:ext>
              </a:extLst>
            </p:cNvPr>
            <p:cNvCxnSpPr>
              <a:cxnSpLocks/>
              <a:stCxn id="8" idx="0"/>
              <a:endCxn id="8" idx="13"/>
            </p:cNvCxnSpPr>
            <p:nvPr/>
          </p:nvCxnSpPr>
          <p:spPr>
            <a:xfrm>
              <a:off x="5066693" y="3162930"/>
              <a:ext cx="364507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7E1F4B1-FF8B-6756-0E39-94F238FC379D}"/>
                </a:ext>
              </a:extLst>
            </p:cNvPr>
            <p:cNvCxnSpPr>
              <a:cxnSpLocks/>
            </p:cNvCxnSpPr>
            <p:nvPr/>
          </p:nvCxnSpPr>
          <p:spPr>
            <a:xfrm>
              <a:off x="6901841" y="1922768"/>
              <a:ext cx="0" cy="124634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5EFFB31-0DCF-4B44-3AE0-D22F606E580E}"/>
                </a:ext>
              </a:extLst>
            </p:cNvPr>
            <p:cNvCxnSpPr>
              <a:cxnSpLocks/>
            </p:cNvCxnSpPr>
            <p:nvPr/>
          </p:nvCxnSpPr>
          <p:spPr>
            <a:xfrm>
              <a:off x="5677930" y="3021227"/>
              <a:ext cx="0" cy="147881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8D44910-A8AA-0DDA-1044-CA729CAE71D8}"/>
                </a:ext>
              </a:extLst>
            </p:cNvPr>
            <p:cNvCxnSpPr>
              <a:cxnSpLocks/>
            </p:cNvCxnSpPr>
            <p:nvPr/>
          </p:nvCxnSpPr>
          <p:spPr>
            <a:xfrm>
              <a:off x="8112212" y="3027405"/>
              <a:ext cx="0" cy="141703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B9992182-9B36-071D-BFE6-AFBCA8567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892600" y="3226887"/>
              <a:ext cx="533400" cy="1397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F6641C50-7E4E-FB4E-6244-944A1E232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404880" y="3226887"/>
              <a:ext cx="546100" cy="1397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4C82CBC5-4BFB-9920-9A5B-CEB5E24D0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44691" y="3245937"/>
              <a:ext cx="114300" cy="101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7771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Performance</a:t>
            </a:r>
            <a:r>
              <a:rPr lang="en-GB" dirty="0">
                <a:solidFill>
                  <a:schemeClr val="bg2"/>
                </a:solidFill>
              </a:rPr>
              <a:t> Comparison</a:t>
            </a:r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69DC9781-5006-86FD-CF67-EC29D11496EA}"/>
              </a:ext>
            </a:extLst>
          </p:cNvPr>
          <p:cNvSpPr txBox="1">
            <a:spLocks/>
          </p:cNvSpPr>
          <p:nvPr/>
        </p:nvSpPr>
        <p:spPr>
          <a:xfrm>
            <a:off x="444674" y="1510212"/>
            <a:ext cx="8027784" cy="1856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GB" dirty="0">
                <a:solidFill>
                  <a:schemeClr val="tx1"/>
                </a:solidFill>
                <a:latin typeface="Montserrat" pitchFamily="2" charset="77"/>
              </a:rPr>
              <a:t>To test the statistical evidence of the results, we applied the one-tailed t-test at 0.05 significance level.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20BCC89-1E7E-4DEC-4992-D953DBB57704}"/>
              </a:ext>
            </a:extLst>
          </p:cNvPr>
          <p:cNvGrpSpPr/>
          <p:nvPr/>
        </p:nvGrpSpPr>
        <p:grpSpPr>
          <a:xfrm>
            <a:off x="1672265" y="2834768"/>
            <a:ext cx="5799269" cy="1255165"/>
            <a:chOff x="278450" y="2742093"/>
            <a:chExt cx="5799269" cy="1255165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0B7B49F3-F37E-17B6-C94F-632A69DFDF2A}"/>
                </a:ext>
              </a:extLst>
            </p:cNvPr>
            <p:cNvSpPr/>
            <p:nvPr/>
          </p:nvSpPr>
          <p:spPr>
            <a:xfrm>
              <a:off x="278450" y="2742093"/>
              <a:ext cx="3645074" cy="1248987"/>
            </a:xfrm>
            <a:custGeom>
              <a:avLst/>
              <a:gdLst>
                <a:gd name="connsiteX0" fmla="*/ 0 w 3645074"/>
                <a:gd name="connsiteY0" fmla="*/ 1248987 h 1248987"/>
                <a:gd name="connsiteX1" fmla="*/ 187890 w 3645074"/>
                <a:gd name="connsiteY1" fmla="*/ 1230198 h 1248987"/>
                <a:gd name="connsiteX2" fmla="*/ 438411 w 3645074"/>
                <a:gd name="connsiteY2" fmla="*/ 1167568 h 1248987"/>
                <a:gd name="connsiteX3" fmla="*/ 739036 w 3645074"/>
                <a:gd name="connsiteY3" fmla="*/ 1010992 h 1248987"/>
                <a:gd name="connsiteX4" fmla="*/ 1045923 w 3645074"/>
                <a:gd name="connsiteY4" fmla="*/ 685316 h 1248987"/>
                <a:gd name="connsiteX5" fmla="*/ 1340285 w 3645074"/>
                <a:gd name="connsiteY5" fmla="*/ 322061 h 1248987"/>
                <a:gd name="connsiteX6" fmla="*/ 1597069 w 3645074"/>
                <a:gd name="connsiteY6" fmla="*/ 65277 h 1248987"/>
                <a:gd name="connsiteX7" fmla="*/ 1803748 w 3645074"/>
                <a:gd name="connsiteY7" fmla="*/ 2647 h 1248987"/>
                <a:gd name="connsiteX8" fmla="*/ 1991638 w 3645074"/>
                <a:gd name="connsiteY8" fmla="*/ 33962 h 1248987"/>
                <a:gd name="connsiteX9" fmla="*/ 2229633 w 3645074"/>
                <a:gd name="connsiteY9" fmla="*/ 228116 h 1248987"/>
                <a:gd name="connsiteX10" fmla="*/ 2555310 w 3645074"/>
                <a:gd name="connsiteY10" fmla="*/ 647738 h 1248987"/>
                <a:gd name="connsiteX11" fmla="*/ 2880986 w 3645074"/>
                <a:gd name="connsiteY11" fmla="*/ 998466 h 1248987"/>
                <a:gd name="connsiteX12" fmla="*/ 3206663 w 3645074"/>
                <a:gd name="connsiteY12" fmla="*/ 1167568 h 1248987"/>
                <a:gd name="connsiteX13" fmla="*/ 3645074 w 3645074"/>
                <a:gd name="connsiteY13" fmla="*/ 1248987 h 124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45074" h="1248987">
                  <a:moveTo>
                    <a:pt x="0" y="1248987"/>
                  </a:moveTo>
                  <a:cubicBezTo>
                    <a:pt x="57411" y="1246377"/>
                    <a:pt x="114822" y="1243768"/>
                    <a:pt x="187890" y="1230198"/>
                  </a:cubicBezTo>
                  <a:cubicBezTo>
                    <a:pt x="260959" y="1216628"/>
                    <a:pt x="346553" y="1204102"/>
                    <a:pt x="438411" y="1167568"/>
                  </a:cubicBezTo>
                  <a:cubicBezTo>
                    <a:pt x="530269" y="1131034"/>
                    <a:pt x="637784" y="1091367"/>
                    <a:pt x="739036" y="1010992"/>
                  </a:cubicBezTo>
                  <a:cubicBezTo>
                    <a:pt x="840288" y="930617"/>
                    <a:pt x="945715" y="800138"/>
                    <a:pt x="1045923" y="685316"/>
                  </a:cubicBezTo>
                  <a:cubicBezTo>
                    <a:pt x="1146131" y="570494"/>
                    <a:pt x="1248427" y="425401"/>
                    <a:pt x="1340285" y="322061"/>
                  </a:cubicBezTo>
                  <a:cubicBezTo>
                    <a:pt x="1432143" y="218721"/>
                    <a:pt x="1519825" y="118513"/>
                    <a:pt x="1597069" y="65277"/>
                  </a:cubicBezTo>
                  <a:cubicBezTo>
                    <a:pt x="1674313" y="12041"/>
                    <a:pt x="1737986" y="7866"/>
                    <a:pt x="1803748" y="2647"/>
                  </a:cubicBezTo>
                  <a:cubicBezTo>
                    <a:pt x="1869510" y="-2572"/>
                    <a:pt x="1920657" y="-3616"/>
                    <a:pt x="1991638" y="33962"/>
                  </a:cubicBezTo>
                  <a:cubicBezTo>
                    <a:pt x="2062619" y="71540"/>
                    <a:pt x="2135688" y="125820"/>
                    <a:pt x="2229633" y="228116"/>
                  </a:cubicBezTo>
                  <a:cubicBezTo>
                    <a:pt x="2323578" y="330412"/>
                    <a:pt x="2446751" y="519346"/>
                    <a:pt x="2555310" y="647738"/>
                  </a:cubicBezTo>
                  <a:cubicBezTo>
                    <a:pt x="2663869" y="776130"/>
                    <a:pt x="2772427" y="911828"/>
                    <a:pt x="2880986" y="998466"/>
                  </a:cubicBezTo>
                  <a:cubicBezTo>
                    <a:pt x="2989545" y="1085104"/>
                    <a:pt x="3079315" y="1125815"/>
                    <a:pt x="3206663" y="1167568"/>
                  </a:cubicBezTo>
                  <a:cubicBezTo>
                    <a:pt x="3334011" y="1209321"/>
                    <a:pt x="3547997" y="1239593"/>
                    <a:pt x="3645074" y="1248987"/>
                  </a:cubicBezTo>
                </a:path>
              </a:pathLst>
            </a:custGeom>
            <a:solidFill>
              <a:srgbClr val="003BA3">
                <a:alpha val="33725"/>
              </a:srgb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4783EE0-7BE9-4254-3817-8E5E65771EC4}"/>
                </a:ext>
              </a:extLst>
            </p:cNvPr>
            <p:cNvCxnSpPr>
              <a:cxnSpLocks/>
              <a:stCxn id="6" idx="0"/>
              <a:endCxn id="6" idx="13"/>
            </p:cNvCxnSpPr>
            <p:nvPr/>
          </p:nvCxnSpPr>
          <p:spPr>
            <a:xfrm>
              <a:off x="278450" y="3991080"/>
              <a:ext cx="364507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BA72CF4-DD7B-031F-314B-9AE265993592}"/>
                </a:ext>
              </a:extLst>
            </p:cNvPr>
            <p:cNvCxnSpPr>
              <a:cxnSpLocks/>
            </p:cNvCxnSpPr>
            <p:nvPr/>
          </p:nvCxnSpPr>
          <p:spPr>
            <a:xfrm>
              <a:off x="2113598" y="2750918"/>
              <a:ext cx="0" cy="1246340"/>
            </a:xfrm>
            <a:prstGeom prst="line">
              <a:avLst/>
            </a:prstGeom>
            <a:ln w="1905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11C8BE6-14AE-0DAE-8A52-749EA3133E1F}"/>
                </a:ext>
              </a:extLst>
            </p:cNvPr>
            <p:cNvSpPr/>
            <p:nvPr/>
          </p:nvSpPr>
          <p:spPr>
            <a:xfrm>
              <a:off x="2432645" y="2742093"/>
              <a:ext cx="3645074" cy="1248987"/>
            </a:xfrm>
            <a:custGeom>
              <a:avLst/>
              <a:gdLst>
                <a:gd name="connsiteX0" fmla="*/ 0 w 3645074"/>
                <a:gd name="connsiteY0" fmla="*/ 1248987 h 1248987"/>
                <a:gd name="connsiteX1" fmla="*/ 187890 w 3645074"/>
                <a:gd name="connsiteY1" fmla="*/ 1230198 h 1248987"/>
                <a:gd name="connsiteX2" fmla="*/ 438411 w 3645074"/>
                <a:gd name="connsiteY2" fmla="*/ 1167568 h 1248987"/>
                <a:gd name="connsiteX3" fmla="*/ 739036 w 3645074"/>
                <a:gd name="connsiteY3" fmla="*/ 1010992 h 1248987"/>
                <a:gd name="connsiteX4" fmla="*/ 1045923 w 3645074"/>
                <a:gd name="connsiteY4" fmla="*/ 685316 h 1248987"/>
                <a:gd name="connsiteX5" fmla="*/ 1340285 w 3645074"/>
                <a:gd name="connsiteY5" fmla="*/ 322061 h 1248987"/>
                <a:gd name="connsiteX6" fmla="*/ 1597069 w 3645074"/>
                <a:gd name="connsiteY6" fmla="*/ 65277 h 1248987"/>
                <a:gd name="connsiteX7" fmla="*/ 1803748 w 3645074"/>
                <a:gd name="connsiteY7" fmla="*/ 2647 h 1248987"/>
                <a:gd name="connsiteX8" fmla="*/ 1991638 w 3645074"/>
                <a:gd name="connsiteY8" fmla="*/ 33962 h 1248987"/>
                <a:gd name="connsiteX9" fmla="*/ 2229633 w 3645074"/>
                <a:gd name="connsiteY9" fmla="*/ 228116 h 1248987"/>
                <a:gd name="connsiteX10" fmla="*/ 2555310 w 3645074"/>
                <a:gd name="connsiteY10" fmla="*/ 647738 h 1248987"/>
                <a:gd name="connsiteX11" fmla="*/ 2880986 w 3645074"/>
                <a:gd name="connsiteY11" fmla="*/ 998466 h 1248987"/>
                <a:gd name="connsiteX12" fmla="*/ 3206663 w 3645074"/>
                <a:gd name="connsiteY12" fmla="*/ 1167568 h 1248987"/>
                <a:gd name="connsiteX13" fmla="*/ 3645074 w 3645074"/>
                <a:gd name="connsiteY13" fmla="*/ 1248987 h 124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45074" h="1248987">
                  <a:moveTo>
                    <a:pt x="0" y="1248987"/>
                  </a:moveTo>
                  <a:cubicBezTo>
                    <a:pt x="57411" y="1246377"/>
                    <a:pt x="114822" y="1243768"/>
                    <a:pt x="187890" y="1230198"/>
                  </a:cubicBezTo>
                  <a:cubicBezTo>
                    <a:pt x="260959" y="1216628"/>
                    <a:pt x="346553" y="1204102"/>
                    <a:pt x="438411" y="1167568"/>
                  </a:cubicBezTo>
                  <a:cubicBezTo>
                    <a:pt x="530269" y="1131034"/>
                    <a:pt x="637784" y="1091367"/>
                    <a:pt x="739036" y="1010992"/>
                  </a:cubicBezTo>
                  <a:cubicBezTo>
                    <a:pt x="840288" y="930617"/>
                    <a:pt x="945715" y="800138"/>
                    <a:pt x="1045923" y="685316"/>
                  </a:cubicBezTo>
                  <a:cubicBezTo>
                    <a:pt x="1146131" y="570494"/>
                    <a:pt x="1248427" y="425401"/>
                    <a:pt x="1340285" y="322061"/>
                  </a:cubicBezTo>
                  <a:cubicBezTo>
                    <a:pt x="1432143" y="218721"/>
                    <a:pt x="1519825" y="118513"/>
                    <a:pt x="1597069" y="65277"/>
                  </a:cubicBezTo>
                  <a:cubicBezTo>
                    <a:pt x="1674313" y="12041"/>
                    <a:pt x="1737986" y="7866"/>
                    <a:pt x="1803748" y="2647"/>
                  </a:cubicBezTo>
                  <a:cubicBezTo>
                    <a:pt x="1869510" y="-2572"/>
                    <a:pt x="1920657" y="-3616"/>
                    <a:pt x="1991638" y="33962"/>
                  </a:cubicBezTo>
                  <a:cubicBezTo>
                    <a:pt x="2062619" y="71540"/>
                    <a:pt x="2135688" y="125820"/>
                    <a:pt x="2229633" y="228116"/>
                  </a:cubicBezTo>
                  <a:cubicBezTo>
                    <a:pt x="2323578" y="330412"/>
                    <a:pt x="2446751" y="519346"/>
                    <a:pt x="2555310" y="647738"/>
                  </a:cubicBezTo>
                  <a:cubicBezTo>
                    <a:pt x="2663869" y="776130"/>
                    <a:pt x="2772427" y="911828"/>
                    <a:pt x="2880986" y="998466"/>
                  </a:cubicBezTo>
                  <a:cubicBezTo>
                    <a:pt x="2989545" y="1085104"/>
                    <a:pt x="3079315" y="1125815"/>
                    <a:pt x="3206663" y="1167568"/>
                  </a:cubicBezTo>
                  <a:cubicBezTo>
                    <a:pt x="3334011" y="1209321"/>
                    <a:pt x="3547997" y="1239593"/>
                    <a:pt x="3645074" y="1248987"/>
                  </a:cubicBezTo>
                </a:path>
              </a:pathLst>
            </a:custGeom>
            <a:solidFill>
              <a:srgbClr val="FFC000">
                <a:alpha val="33725"/>
              </a:srgbClr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FFB2C96-1281-4811-B3D6-3ABFFD38DD3C}"/>
                </a:ext>
              </a:extLst>
            </p:cNvPr>
            <p:cNvCxnSpPr>
              <a:cxnSpLocks/>
              <a:stCxn id="15" idx="0"/>
              <a:endCxn id="15" idx="13"/>
            </p:cNvCxnSpPr>
            <p:nvPr/>
          </p:nvCxnSpPr>
          <p:spPr>
            <a:xfrm>
              <a:off x="2432645" y="3991080"/>
              <a:ext cx="3645074" cy="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4EC7C96-39E3-20B4-48F2-AB485BB41C86}"/>
                </a:ext>
              </a:extLst>
            </p:cNvPr>
            <p:cNvCxnSpPr>
              <a:cxnSpLocks/>
            </p:cNvCxnSpPr>
            <p:nvPr/>
          </p:nvCxnSpPr>
          <p:spPr>
            <a:xfrm>
              <a:off x="4267793" y="2750918"/>
              <a:ext cx="0" cy="1246340"/>
            </a:xfrm>
            <a:prstGeom prst="line">
              <a:avLst/>
            </a:prstGeom>
            <a:ln w="19050">
              <a:solidFill>
                <a:srgbClr val="FFC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CF26966-8CBF-CAB5-00E2-4432FE2E9AC2}"/>
              </a:ext>
            </a:extLst>
          </p:cNvPr>
          <p:cNvSpPr txBox="1"/>
          <p:nvPr/>
        </p:nvSpPr>
        <p:spPr>
          <a:xfrm>
            <a:off x="4404226" y="3066653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Montserrat" pitchFamily="2" charset="77"/>
              </a:rPr>
              <a:t>?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BE1CCEC-1BF1-1FFD-101D-FF48A63BF50E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4739574" y="3266708"/>
            <a:ext cx="90942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6E7E7B4-8890-3705-1633-84BA908131DB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520025" y="3266708"/>
            <a:ext cx="88420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7026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95E6F1-BBE0-F384-A6A7-A9E79B71C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53" y="207171"/>
            <a:ext cx="7404494" cy="4936329"/>
          </a:xfrm>
          <a:prstGeom prst="rect">
            <a:avLst/>
          </a:prstGeom>
        </p:spPr>
      </p:pic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33319" y="0"/>
            <a:ext cx="4475844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65013D-1CCA-9A9D-EA0C-6C446A75F5E2}"/>
              </a:ext>
            </a:extLst>
          </p:cNvPr>
          <p:cNvSpPr/>
          <p:nvPr/>
        </p:nvSpPr>
        <p:spPr>
          <a:xfrm>
            <a:off x="1538714" y="583923"/>
            <a:ext cx="554946" cy="1665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70" y="583923"/>
            <a:ext cx="687377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6D7CF2-C3FD-4CA6-FF67-2DC6730B6415}"/>
              </a:ext>
            </a:extLst>
          </p:cNvPr>
          <p:cNvSpPr/>
          <p:nvPr/>
        </p:nvSpPr>
        <p:spPr>
          <a:xfrm>
            <a:off x="1538714" y="4452182"/>
            <a:ext cx="227024" cy="5990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867687" y="4452182"/>
            <a:ext cx="227024" cy="5990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17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408C09-36D9-955B-D1F8-06AC89B7E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378" y="188004"/>
            <a:ext cx="7433244" cy="49554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33319" y="0"/>
            <a:ext cx="4475844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70" y="583923"/>
            <a:ext cx="2831488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6D7CF2-C3FD-4CA6-FF67-2DC6730B6415}"/>
              </a:ext>
            </a:extLst>
          </p:cNvPr>
          <p:cNvSpPr/>
          <p:nvPr/>
        </p:nvSpPr>
        <p:spPr>
          <a:xfrm>
            <a:off x="3769896" y="4452182"/>
            <a:ext cx="227024" cy="6913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545021" y="4452182"/>
            <a:ext cx="2156722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61779C-CD84-57BF-22F7-CCB2FC70071A}"/>
              </a:ext>
            </a:extLst>
          </p:cNvPr>
          <p:cNvSpPr/>
          <p:nvPr/>
        </p:nvSpPr>
        <p:spPr>
          <a:xfrm>
            <a:off x="4102909" y="4452182"/>
            <a:ext cx="260985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1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AAD2CAE-02A1-189B-401A-134CCF070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32" y="166982"/>
            <a:ext cx="7464775" cy="497651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33319" y="0"/>
            <a:ext cx="4475844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69" y="583923"/>
            <a:ext cx="601359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494571" y="4452182"/>
            <a:ext cx="277474" cy="5990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B345D7-B4ED-E158-3B3E-549BCBABB42A}"/>
              </a:ext>
            </a:extLst>
          </p:cNvPr>
          <p:cNvSpPr/>
          <p:nvPr/>
        </p:nvSpPr>
        <p:spPr>
          <a:xfrm>
            <a:off x="1818454" y="4452182"/>
            <a:ext cx="277474" cy="5990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A6B845-5A3F-15D4-22C7-6CE446CA9CA1}"/>
              </a:ext>
            </a:extLst>
          </p:cNvPr>
          <p:cNvSpPr/>
          <p:nvPr/>
        </p:nvSpPr>
        <p:spPr>
          <a:xfrm>
            <a:off x="2790103" y="4452182"/>
            <a:ext cx="277474" cy="5990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85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2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717800" y="383175"/>
            <a:ext cx="77082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Display</a:t>
            </a:r>
            <a:r>
              <a:rPr lang="en-GB" dirty="0">
                <a:solidFill>
                  <a:schemeClr val="bg2"/>
                </a:solidFill>
              </a:rPr>
              <a:t> and </a:t>
            </a:r>
            <a:r>
              <a:rPr lang="en-GB" dirty="0"/>
              <a:t>Viewing</a:t>
            </a:r>
            <a:r>
              <a:rPr lang="en-GB" dirty="0">
                <a:solidFill>
                  <a:schemeClr val="bg2"/>
                </a:solidFill>
              </a:rPr>
              <a:t> Conditions</a:t>
            </a:r>
          </a:p>
          <a:p>
            <a:r>
              <a:rPr lang="en-GB" dirty="0">
                <a:solidFill>
                  <a:schemeClr val="bg2"/>
                </a:solidFill>
              </a:rPr>
              <a:t>“</a:t>
            </a:r>
            <a:r>
              <a:rPr lang="en-GB" dirty="0"/>
              <a:t>Lab Environment</a:t>
            </a:r>
            <a:r>
              <a:rPr lang="en-GB" dirty="0">
                <a:solidFill>
                  <a:schemeClr val="bg2"/>
                </a:solidFill>
              </a:rPr>
              <a:t>”</a:t>
            </a:r>
            <a:endParaRPr lang="en-GB" dirty="0"/>
          </a:p>
        </p:txBody>
      </p:sp>
      <p:pic>
        <p:nvPicPr>
          <p:cNvPr id="1028" name="Picture 4" descr="La Universidad Politécnica de Madrid apuesta por Mistika - 709 Media Room">
            <a:extLst>
              <a:ext uri="{FF2B5EF4-FFF2-40B4-BE49-F238E27FC236}">
                <a16:creationId xmlns:a16="http://schemas.microsoft.com/office/drawing/2014/main" id="{492DD0D5-6B67-1672-37FE-C5F0186A8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531" y="3173676"/>
            <a:ext cx="2482849" cy="186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Quality test laboratory and 46 &quot; polarized 3D display used for the... |  Download Scientific Diagram">
            <a:extLst>
              <a:ext uri="{FF2B5EF4-FFF2-40B4-BE49-F238E27FC236}">
                <a16:creationId xmlns:a16="http://schemas.microsoft.com/office/drawing/2014/main" id="{C3FF002A-C79E-FAC2-E6F1-AF3EC6692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531" y="1395971"/>
            <a:ext cx="2482849" cy="165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72F21E-ED4E-482A-766D-B7B61C2B420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2" name="Google Shape;237;p36">
            <a:extLst>
              <a:ext uri="{FF2B5EF4-FFF2-40B4-BE49-F238E27FC236}">
                <a16:creationId xmlns:a16="http://schemas.microsoft.com/office/drawing/2014/main" id="{7BBED33E-1D9F-E27F-4D25-842DC79966FD}"/>
              </a:ext>
            </a:extLst>
          </p:cNvPr>
          <p:cNvSpPr txBox="1">
            <a:spLocks/>
          </p:cNvSpPr>
          <p:nvPr/>
        </p:nvSpPr>
        <p:spPr>
          <a:xfrm>
            <a:off x="250395" y="2418666"/>
            <a:ext cx="5415825" cy="630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Quality metrics are calibrated for one or few datasets.</a:t>
            </a:r>
          </a:p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latin typeface="Montserrat" pitchFamily="2" charset="77"/>
              </a:rPr>
              <a:t>Many of these datasets were collected in a lab environment with a </a:t>
            </a:r>
            <a:r>
              <a:rPr lang="en-GB" dirty="0">
                <a:solidFill>
                  <a:schemeClr val="accent1"/>
                </a:solidFill>
                <a:latin typeface="Montserrat" pitchFamily="2" charset="77"/>
              </a:rPr>
              <a:t>fixed optimal </a:t>
            </a:r>
            <a:r>
              <a:rPr lang="en-GB" dirty="0">
                <a:latin typeface="Montserrat" pitchFamily="2" charset="77"/>
              </a:rPr>
              <a:t>viewing distance. </a:t>
            </a:r>
          </a:p>
        </p:txBody>
      </p:sp>
    </p:spTree>
    <p:extLst>
      <p:ext uri="{BB962C8B-B14F-4D97-AF65-F5344CB8AC3E}">
        <p14:creationId xmlns:p14="http://schemas.microsoft.com/office/powerpoint/2010/main" val="23582860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0" y="416344"/>
            <a:ext cx="8526758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bg2"/>
                </a:solidFill>
              </a:rPr>
              <a:t>effect</a:t>
            </a:r>
            <a:r>
              <a:rPr lang="en-GB" dirty="0"/>
              <a:t> of viewing distance </a:t>
            </a:r>
            <a:r>
              <a:rPr lang="en-GB" dirty="0">
                <a:solidFill>
                  <a:schemeClr val="bg2"/>
                </a:solidFill>
              </a:rPr>
              <a:t>disentangled</a:t>
            </a:r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6FA31B-7E3A-EF63-31A9-C0C7BE9212A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5342F81-B6CF-30F9-D8B8-E96D44D62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8999" y="1669393"/>
            <a:ext cx="1828799" cy="396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7DF889B-B2B6-9146-45CA-060FC1C9C915}"/>
              </a:ext>
            </a:extLst>
          </p:cNvPr>
          <p:cNvSpPr txBox="1"/>
          <p:nvPr/>
        </p:nvSpPr>
        <p:spPr>
          <a:xfrm>
            <a:off x="2809067" y="2595682"/>
            <a:ext cx="1550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tserrat" pitchFamily="2" charset="77"/>
              </a:rPr>
              <a:t>Ground truth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0D8030-E0E2-9DE0-B294-8ED23375DBEE}"/>
              </a:ext>
            </a:extLst>
          </p:cNvPr>
          <p:cNvSpPr txBox="1"/>
          <p:nvPr/>
        </p:nvSpPr>
        <p:spPr>
          <a:xfrm>
            <a:off x="5055127" y="2595682"/>
            <a:ext cx="20954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tserrat" pitchFamily="2" charset="77"/>
              </a:rPr>
              <a:t>Metric’s prediction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6A09C5-3490-94BE-9763-38A2E4B342E2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3584279" y="2089106"/>
            <a:ext cx="899434" cy="506576"/>
          </a:xfrm>
          <a:prstGeom prst="straightConnector1">
            <a:avLst/>
          </a:prstGeom>
          <a:ln>
            <a:solidFill>
              <a:schemeClr val="accent6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72C5C83-B199-19F4-3CEF-499914D2AAAA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930905" y="2089106"/>
            <a:ext cx="1171945" cy="506576"/>
          </a:xfrm>
          <a:prstGeom prst="straightConnector1">
            <a:avLst/>
          </a:prstGeom>
          <a:ln>
            <a:solidFill>
              <a:schemeClr val="accent6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622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0" y="416344"/>
            <a:ext cx="8526758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bg2"/>
                </a:solidFill>
              </a:rPr>
              <a:t>effect</a:t>
            </a:r>
            <a:r>
              <a:rPr lang="en-GB" dirty="0"/>
              <a:t> of viewing distance </a:t>
            </a:r>
            <a:r>
              <a:rPr lang="en-GB" dirty="0">
                <a:solidFill>
                  <a:schemeClr val="bg2"/>
                </a:solidFill>
              </a:rPr>
              <a:t>disentangled</a:t>
            </a:r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6FA31B-7E3A-EF63-31A9-C0C7BE9212A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5342F81-B6CF-30F9-D8B8-E96D44D62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8999" y="1669393"/>
            <a:ext cx="1828799" cy="39624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29DD7CA1-6C45-08B4-D0D1-E02B4A109E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28999" y="2681650"/>
            <a:ext cx="4075387" cy="3962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57AEDF-4B23-6984-BD93-97D1AB88DDCF}"/>
              </a:ext>
            </a:extLst>
          </p:cNvPr>
          <p:cNvSpPr txBox="1"/>
          <p:nvPr/>
        </p:nvSpPr>
        <p:spPr>
          <a:xfrm>
            <a:off x="2224394" y="3607939"/>
            <a:ext cx="26693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Montserrat" pitchFamily="2" charset="77"/>
              </a:rPr>
              <a:t>Ground truth at viewing</a:t>
            </a:r>
          </a:p>
          <a:p>
            <a:pPr algn="ctr"/>
            <a:r>
              <a:rPr lang="en-US" sz="1600" dirty="0">
                <a:latin typeface="Montserrat" pitchFamily="2" charset="77"/>
              </a:rPr>
              <a:t>distance j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6B5E26-B543-9E78-08FD-32060197859D}"/>
              </a:ext>
            </a:extLst>
          </p:cNvPr>
          <p:cNvSpPr txBox="1"/>
          <p:nvPr/>
        </p:nvSpPr>
        <p:spPr>
          <a:xfrm>
            <a:off x="5109478" y="3604151"/>
            <a:ext cx="2937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Montserrat" pitchFamily="2" charset="77"/>
              </a:rPr>
              <a:t>Ground truth at viewing distance k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8B9E464-3EEB-222D-45C4-78BEC528B3DF}"/>
              </a:ext>
            </a:extLst>
          </p:cNvPr>
          <p:cNvCxnSpPr>
            <a:cxnSpLocks/>
            <a:endCxn id="2" idx="0"/>
          </p:cNvCxnSpPr>
          <p:nvPr/>
        </p:nvCxnSpPr>
        <p:spPr>
          <a:xfrm flipH="1">
            <a:off x="3559054" y="3101363"/>
            <a:ext cx="899434" cy="506576"/>
          </a:xfrm>
          <a:prstGeom prst="straightConnector1">
            <a:avLst/>
          </a:prstGeom>
          <a:ln>
            <a:solidFill>
              <a:schemeClr val="accent6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F6F52FC-7732-5BB5-AFC0-D193D89DDABA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553364" y="3097575"/>
            <a:ext cx="1024735" cy="506576"/>
          </a:xfrm>
          <a:prstGeom prst="straightConnector1">
            <a:avLst/>
          </a:prstGeom>
          <a:ln>
            <a:solidFill>
              <a:schemeClr val="accent6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935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E632C6-99A4-ED3D-26F9-DD3481AE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602" y="221637"/>
            <a:ext cx="7382795" cy="49218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4357589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  <a:r>
              <a:rPr lang="en-GB" sz="1800" dirty="0"/>
              <a:t>(Disentangled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  <a:r>
              <a:rPr lang="en-GB" sz="1800" dirty="0"/>
              <a:t>data)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70" y="583923"/>
            <a:ext cx="1677452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6D7CF2-C3FD-4CA6-FF67-2DC6730B6415}"/>
              </a:ext>
            </a:extLst>
          </p:cNvPr>
          <p:cNvSpPr/>
          <p:nvPr/>
        </p:nvSpPr>
        <p:spPr>
          <a:xfrm>
            <a:off x="2819830" y="4452182"/>
            <a:ext cx="260984" cy="6913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545021" y="4452182"/>
            <a:ext cx="1179260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E3DD48-4EDD-2F6B-AC1E-90319126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39" y="290086"/>
            <a:ext cx="7280122" cy="485341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4357589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  <a:r>
              <a:rPr lang="en-GB" sz="1800" dirty="0"/>
              <a:t>(Disentangled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  <a:r>
              <a:rPr lang="en-GB" sz="1800" dirty="0"/>
              <a:t>data)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70" y="583923"/>
            <a:ext cx="4231466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6D7CF2-C3FD-4CA6-FF67-2DC6730B6415}"/>
              </a:ext>
            </a:extLst>
          </p:cNvPr>
          <p:cNvSpPr/>
          <p:nvPr/>
        </p:nvSpPr>
        <p:spPr>
          <a:xfrm>
            <a:off x="3778373" y="4452182"/>
            <a:ext cx="260984" cy="6913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545021" y="4452182"/>
            <a:ext cx="2156722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454809-9929-09CB-0C6E-BD6C8E30B068}"/>
              </a:ext>
            </a:extLst>
          </p:cNvPr>
          <p:cNvSpPr/>
          <p:nvPr/>
        </p:nvSpPr>
        <p:spPr>
          <a:xfrm>
            <a:off x="4419157" y="4452182"/>
            <a:ext cx="260984" cy="64323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3B1EE5-F3B9-DF03-A5C2-CEBD2A07DBDC}"/>
              </a:ext>
            </a:extLst>
          </p:cNvPr>
          <p:cNvSpPr/>
          <p:nvPr/>
        </p:nvSpPr>
        <p:spPr>
          <a:xfrm>
            <a:off x="5059941" y="4452182"/>
            <a:ext cx="260984" cy="64323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1D1D86-9115-FFDC-2858-007AC2942414}"/>
              </a:ext>
            </a:extLst>
          </p:cNvPr>
          <p:cNvSpPr/>
          <p:nvPr/>
        </p:nvSpPr>
        <p:spPr>
          <a:xfrm>
            <a:off x="4099186" y="4452182"/>
            <a:ext cx="258403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0849AE-7FEE-E36F-6F08-86A55C964AF2}"/>
              </a:ext>
            </a:extLst>
          </p:cNvPr>
          <p:cNvSpPr/>
          <p:nvPr/>
        </p:nvSpPr>
        <p:spPr>
          <a:xfrm>
            <a:off x="4737389" y="4452182"/>
            <a:ext cx="258403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212E4D-0C2F-0AC4-A344-24FA84426F84}"/>
              </a:ext>
            </a:extLst>
          </p:cNvPr>
          <p:cNvSpPr/>
          <p:nvPr/>
        </p:nvSpPr>
        <p:spPr>
          <a:xfrm>
            <a:off x="5385074" y="4467554"/>
            <a:ext cx="258403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4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7" grpId="0" animBg="1"/>
      <p:bldP spid="8" grpId="0" animBg="1"/>
      <p:bldP spid="10" grpId="0" animBg="1"/>
      <p:bldP spid="13" grpId="0" animBg="1"/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A9097A-8F63-5ED7-9D4C-CECB70C2E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837" y="200616"/>
            <a:ext cx="7414326" cy="494288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0CFD5F-8CB7-37AA-B258-9A5D2B40AA3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sp>
        <p:nvSpPr>
          <p:cNvPr id="4" name="Google Shape;235;p36">
            <a:extLst>
              <a:ext uri="{FF2B5EF4-FFF2-40B4-BE49-F238E27FC236}">
                <a16:creationId xmlns:a16="http://schemas.microsoft.com/office/drawing/2014/main" id="{1E5C8D5D-2D47-FC1C-178C-F8C0C6BE3A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4357589" cy="583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800" dirty="0"/>
              <a:t>Metrics</a:t>
            </a:r>
            <a:r>
              <a:rPr lang="en-GB" sz="1800" dirty="0">
                <a:solidFill>
                  <a:schemeClr val="bg2"/>
                </a:solidFill>
              </a:rPr>
              <a:t> Evaluation </a:t>
            </a:r>
            <a:r>
              <a:rPr lang="en-GB" sz="1800" dirty="0"/>
              <a:t>(Disentangled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  <a:r>
              <a:rPr lang="en-GB" sz="1800" dirty="0"/>
              <a:t>data)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47C867-68C2-86CA-30DB-E4FD7A54718E}"/>
              </a:ext>
            </a:extLst>
          </p:cNvPr>
          <p:cNvSpPr/>
          <p:nvPr/>
        </p:nvSpPr>
        <p:spPr>
          <a:xfrm>
            <a:off x="1494570" y="583923"/>
            <a:ext cx="1034219" cy="3754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6D7CF2-C3FD-4CA6-FF67-2DC6730B6415}"/>
              </a:ext>
            </a:extLst>
          </p:cNvPr>
          <p:cNvSpPr/>
          <p:nvPr/>
        </p:nvSpPr>
        <p:spPr>
          <a:xfrm>
            <a:off x="1861907" y="4452182"/>
            <a:ext cx="260984" cy="64323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1272E-D0AE-464F-12A2-E19E67D53C7B}"/>
              </a:ext>
            </a:extLst>
          </p:cNvPr>
          <p:cNvSpPr/>
          <p:nvPr/>
        </p:nvSpPr>
        <p:spPr>
          <a:xfrm>
            <a:off x="1545021" y="4452182"/>
            <a:ext cx="260984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A903F2-D347-0E10-88FC-5EF617B568BA}"/>
              </a:ext>
            </a:extLst>
          </p:cNvPr>
          <p:cNvSpPr/>
          <p:nvPr/>
        </p:nvSpPr>
        <p:spPr>
          <a:xfrm>
            <a:off x="2178794" y="4452182"/>
            <a:ext cx="260984" cy="6432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2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295625" y="422650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subTitle" idx="1"/>
          </p:nvPr>
        </p:nvSpPr>
        <p:spPr>
          <a:xfrm>
            <a:off x="2552480" y="995775"/>
            <a:ext cx="6295895" cy="31519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We investigated the performance of existing metrics on the task of predicting quality at different viewing distances.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There is no statistical evidence suggesting that one approach is better than the other.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Both approaches fail in the task.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We require more publicly available datasets that analyse this variable.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dirty="0"/>
              <a:t>We require new metrics that are calibrated and trained on such datasets. 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6FA31B-7E3A-EF63-31A9-C0C7BE9212A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5732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CA5790-B74D-E291-5222-248D4B0934D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020E6-F77D-C350-5B30-BB71E96A2866}"/>
              </a:ext>
            </a:extLst>
          </p:cNvPr>
          <p:cNvSpPr txBox="1">
            <a:spLocks/>
          </p:cNvSpPr>
          <p:nvPr/>
        </p:nvSpPr>
        <p:spPr>
          <a:xfrm>
            <a:off x="8472458" y="475588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p:pic>
        <p:nvPicPr>
          <p:cNvPr id="5" name="Picture 4" descr="A black and blue text on a black background&#10;&#10;Description automatically generated">
            <a:extLst>
              <a:ext uri="{FF2B5EF4-FFF2-40B4-BE49-F238E27FC236}">
                <a16:creationId xmlns:a16="http://schemas.microsoft.com/office/drawing/2014/main" id="{0900F154-CE0D-0BB8-DE4B-963E8A9B1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4562"/>
            <a:ext cx="3479659" cy="698938"/>
          </a:xfrm>
          <a:prstGeom prst="rect">
            <a:avLst/>
          </a:prstGeom>
        </p:spPr>
      </p:pic>
      <p:pic>
        <p:nvPicPr>
          <p:cNvPr id="6" name="Picture 5" descr="A group of purple flowers&#10;&#10;Description automatically generated">
            <a:extLst>
              <a:ext uri="{FF2B5EF4-FFF2-40B4-BE49-F238E27FC236}">
                <a16:creationId xmlns:a16="http://schemas.microsoft.com/office/drawing/2014/main" id="{12F21B71-1D94-589A-FEE4-D71B173F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210" y="3471815"/>
            <a:ext cx="1785555" cy="1785555"/>
          </a:xfrm>
          <a:prstGeom prst="rect">
            <a:avLst/>
          </a:prstGeom>
        </p:spPr>
      </p:pic>
      <p:pic>
        <p:nvPicPr>
          <p:cNvPr id="7" name="Picture 6" descr="A green van parked on grass&#10;&#10;Description automatically generated">
            <a:extLst>
              <a:ext uri="{FF2B5EF4-FFF2-40B4-BE49-F238E27FC236}">
                <a16:creationId xmlns:a16="http://schemas.microsoft.com/office/drawing/2014/main" id="{B3CB2D31-4187-C5E4-2571-77A8A827B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6232" y="1628344"/>
            <a:ext cx="1783533" cy="1850660"/>
          </a:xfrm>
          <a:prstGeom prst="rect">
            <a:avLst/>
          </a:prstGeom>
        </p:spPr>
      </p:pic>
      <p:pic>
        <p:nvPicPr>
          <p:cNvPr id="8" name="Picture 7" descr="Ducks swimming in a pond&#10;&#10;Description automatically generated">
            <a:extLst>
              <a:ext uri="{FF2B5EF4-FFF2-40B4-BE49-F238E27FC236}">
                <a16:creationId xmlns:a16="http://schemas.microsoft.com/office/drawing/2014/main" id="{6ECDDBCD-B9E5-CE54-ED07-DDE103AA45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210" y="-142877"/>
            <a:ext cx="1771222" cy="1771222"/>
          </a:xfrm>
          <a:prstGeom prst="rect">
            <a:avLst/>
          </a:prstGeom>
        </p:spPr>
      </p:pic>
      <p:sp>
        <p:nvSpPr>
          <p:cNvPr id="9" name="Google Shape;455;p47">
            <a:extLst>
              <a:ext uri="{FF2B5EF4-FFF2-40B4-BE49-F238E27FC236}">
                <a16:creationId xmlns:a16="http://schemas.microsoft.com/office/drawing/2014/main" id="{05DE78C5-7D0F-0B1D-40AC-E61089DE4D6F}"/>
              </a:ext>
            </a:extLst>
          </p:cNvPr>
          <p:cNvSpPr txBox="1">
            <a:spLocks/>
          </p:cNvSpPr>
          <p:nvPr/>
        </p:nvSpPr>
        <p:spPr>
          <a:xfrm>
            <a:off x="300474" y="979500"/>
            <a:ext cx="7433826" cy="28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  <a:t>Thank you</a:t>
            </a:r>
            <a:b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</a:br>
            <a:r>
              <a:rPr lang="en-GB" sz="6000" b="1" dirty="0">
                <a:solidFill>
                  <a:schemeClr val="accent1"/>
                </a:solidFill>
                <a:latin typeface="Montserrat" pitchFamily="2" charset="77"/>
              </a:rPr>
              <a:t>Any Question?</a:t>
            </a:r>
          </a:p>
        </p:txBody>
      </p:sp>
    </p:spTree>
    <p:extLst>
      <p:ext uri="{BB962C8B-B14F-4D97-AF65-F5344CB8AC3E}">
        <p14:creationId xmlns:p14="http://schemas.microsoft.com/office/powerpoint/2010/main" val="816069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717800" y="383175"/>
            <a:ext cx="77082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Display</a:t>
            </a:r>
            <a:r>
              <a:rPr lang="en-GB" dirty="0">
                <a:solidFill>
                  <a:schemeClr val="bg2"/>
                </a:solidFill>
              </a:rPr>
              <a:t> and </a:t>
            </a:r>
            <a:r>
              <a:rPr lang="en-GB" dirty="0"/>
              <a:t>Viewing</a:t>
            </a:r>
            <a:r>
              <a:rPr lang="en-GB" dirty="0">
                <a:solidFill>
                  <a:schemeClr val="bg2"/>
                </a:solidFill>
              </a:rPr>
              <a:t> Conditions</a:t>
            </a:r>
          </a:p>
          <a:p>
            <a:r>
              <a:rPr lang="en-GB" dirty="0">
                <a:solidFill>
                  <a:schemeClr val="bg2"/>
                </a:solidFill>
              </a:rPr>
              <a:t>“</a:t>
            </a:r>
            <a:r>
              <a:rPr lang="en-GB" dirty="0"/>
              <a:t>Real-Life Environment</a:t>
            </a:r>
            <a:r>
              <a:rPr lang="en-GB" dirty="0">
                <a:solidFill>
                  <a:schemeClr val="bg2"/>
                </a:solidFill>
              </a:rPr>
              <a:t>”</a:t>
            </a:r>
            <a:endParaRPr lang="en-GB" dirty="0"/>
          </a:p>
        </p:txBody>
      </p:sp>
      <p:pic>
        <p:nvPicPr>
          <p:cNvPr id="11" name="Picture 10" descr="A hand holding a remote control in front of a television&#10;&#10;Description automatically generated">
            <a:extLst>
              <a:ext uri="{FF2B5EF4-FFF2-40B4-BE49-F238E27FC236}">
                <a16:creationId xmlns:a16="http://schemas.microsoft.com/office/drawing/2014/main" id="{F2B599AF-7E4D-8A32-3B1C-4F06CF7BA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640" y="1461346"/>
            <a:ext cx="2471860" cy="164790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17A663-97F5-6C9A-8359-FABBDF3880A1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" name="Picture 5" descr="A child wearing a virtual reality headset&#10;&#10;Description automatically generated">
            <a:extLst>
              <a:ext uri="{FF2B5EF4-FFF2-40B4-BE49-F238E27FC236}">
                <a16:creationId xmlns:a16="http://schemas.microsoft.com/office/drawing/2014/main" id="{436BFF52-3296-0C27-0CD6-8563ABD00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3640" y="3226918"/>
            <a:ext cx="2476188" cy="1647907"/>
          </a:xfrm>
          <a:prstGeom prst="rect">
            <a:avLst/>
          </a:prstGeom>
        </p:spPr>
      </p:pic>
      <p:pic>
        <p:nvPicPr>
          <p:cNvPr id="10" name="Picture 9" descr="A person sitting on a couch using a computer&#10;&#10;Description automatically generated">
            <a:extLst>
              <a:ext uri="{FF2B5EF4-FFF2-40B4-BE49-F238E27FC236}">
                <a16:creationId xmlns:a16="http://schemas.microsoft.com/office/drawing/2014/main" id="{B8830B84-6C3E-157D-29BD-042624EA82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226919"/>
            <a:ext cx="2471860" cy="1647906"/>
          </a:xfrm>
          <a:prstGeom prst="rect">
            <a:avLst/>
          </a:prstGeom>
        </p:spPr>
      </p:pic>
      <p:pic>
        <p:nvPicPr>
          <p:cNvPr id="14" name="Picture 13" descr="A person wearing headphones and holding a phone&#10;&#10;Description automatically generated">
            <a:extLst>
              <a:ext uri="{FF2B5EF4-FFF2-40B4-BE49-F238E27FC236}">
                <a16:creationId xmlns:a16="http://schemas.microsoft.com/office/drawing/2014/main" id="{D027F4D2-0262-EBF6-D089-16971C9CC0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899" y="1461346"/>
            <a:ext cx="2471859" cy="164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9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374" y="2227050"/>
            <a:ext cx="5769407" cy="24269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600" dirty="0"/>
              <a:t>The effect of viewing conditions on the perceptual quality </a:t>
            </a:r>
            <a:br>
              <a:rPr lang="en-GB" sz="3600" dirty="0"/>
            </a:br>
            <a:endParaRPr sz="3600" dirty="0"/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6A8555-65AA-A7D0-894B-6FFF203286B2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33215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B036AF-0156-F61B-5895-F6F7E364206B}"/>
              </a:ext>
            </a:extLst>
          </p:cNvPr>
          <p:cNvCxnSpPr>
            <a:cxnSpLocks/>
            <a:stCxn id="3" idx="0"/>
            <a:endCxn id="7" idx="3"/>
          </p:cNvCxnSpPr>
          <p:nvPr/>
        </p:nvCxnSpPr>
        <p:spPr>
          <a:xfrm flipH="1" flipV="1">
            <a:off x="4789565" y="2090504"/>
            <a:ext cx="1696369" cy="722061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5BD758-07DD-4E59-7C26-7309E50CA20E}"/>
              </a:ext>
            </a:extLst>
          </p:cNvPr>
          <p:cNvCxnSpPr>
            <a:cxnSpLocks/>
            <a:stCxn id="3" idx="0"/>
            <a:endCxn id="7" idx="1"/>
          </p:cNvCxnSpPr>
          <p:nvPr/>
        </p:nvCxnSpPr>
        <p:spPr>
          <a:xfrm flipH="1">
            <a:off x="4789565" y="2812565"/>
            <a:ext cx="1696369" cy="722060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9D4FA9-12C3-D876-0725-883CFC8009C9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20AA84-8697-D82C-9E77-CA4A1C5880AF}"/>
              </a:ext>
            </a:extLst>
          </p:cNvPr>
          <p:cNvSpPr/>
          <p:nvPr/>
        </p:nvSpPr>
        <p:spPr>
          <a:xfrm rot="16200000">
            <a:off x="6476474" y="2453114"/>
            <a:ext cx="725214" cy="718908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2F447F-8903-2655-1C9B-C3469D95C4DE}"/>
              </a:ext>
            </a:extLst>
          </p:cNvPr>
          <p:cNvSpPr/>
          <p:nvPr/>
        </p:nvSpPr>
        <p:spPr>
          <a:xfrm rot="16200000">
            <a:off x="6367693" y="2628111"/>
            <a:ext cx="592782" cy="368914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A8AC5-A18B-BE63-499D-9F07DDC46956}"/>
              </a:ext>
            </a:extLst>
          </p:cNvPr>
          <p:cNvSpPr/>
          <p:nvPr/>
        </p:nvSpPr>
        <p:spPr>
          <a:xfrm rot="16200000">
            <a:off x="6414989" y="2751079"/>
            <a:ext cx="264861" cy="122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103E18-045E-E86B-2C6D-D7AADA99DD02}"/>
              </a:ext>
            </a:extLst>
          </p:cNvPr>
          <p:cNvSpPr/>
          <p:nvPr/>
        </p:nvSpPr>
        <p:spPr>
          <a:xfrm rot="16200000">
            <a:off x="4067504" y="2740043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32B26F2D-085D-99A4-F4B9-6DE962071820}"/>
              </a:ext>
            </a:extLst>
          </p:cNvPr>
          <p:cNvSpPr/>
          <p:nvPr/>
        </p:nvSpPr>
        <p:spPr>
          <a:xfrm rot="16200000">
            <a:off x="5743327" y="2403961"/>
            <a:ext cx="873410" cy="777806"/>
          </a:xfrm>
          <a:prstGeom prst="arc">
            <a:avLst>
              <a:gd name="adj1" fmla="val 13682004"/>
              <a:gd name="adj2" fmla="val 18428156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01A14A0-DC32-B37F-64DD-8FD6220A6D25}"/>
              </a:ext>
            </a:extLst>
          </p:cNvPr>
          <p:cNvSpPr txBox="1"/>
          <p:nvPr/>
        </p:nvSpPr>
        <p:spPr>
          <a:xfrm>
            <a:off x="4753307" y="4042279"/>
            <a:ext cx="176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Viewing Distance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EFAC486-27C6-8275-28C4-AA149472030D}"/>
              </a:ext>
            </a:extLst>
          </p:cNvPr>
          <p:cNvCxnSpPr>
            <a:cxnSpLocks/>
          </p:cNvCxnSpPr>
          <p:nvPr/>
        </p:nvCxnSpPr>
        <p:spPr>
          <a:xfrm>
            <a:off x="4789565" y="3534625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965B6B1-F3D9-A9ED-A77D-0339183FBFC2}"/>
              </a:ext>
            </a:extLst>
          </p:cNvPr>
          <p:cNvCxnSpPr>
            <a:cxnSpLocks/>
          </p:cNvCxnSpPr>
          <p:nvPr/>
        </p:nvCxnSpPr>
        <p:spPr>
          <a:xfrm>
            <a:off x="6485934" y="2812565"/>
            <a:ext cx="0" cy="117926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D2C6BC0-9165-DCF2-FB2D-1A2E53EC6108}"/>
              </a:ext>
            </a:extLst>
          </p:cNvPr>
          <p:cNvCxnSpPr>
            <a:cxnSpLocks/>
          </p:cNvCxnSpPr>
          <p:nvPr/>
        </p:nvCxnSpPr>
        <p:spPr>
          <a:xfrm>
            <a:off x="4789565" y="3991829"/>
            <a:ext cx="169006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Graphic 49">
            <a:extLst>
              <a:ext uri="{FF2B5EF4-FFF2-40B4-BE49-F238E27FC236}">
                <a16:creationId xmlns:a16="http://schemas.microsoft.com/office/drawing/2014/main" id="{505580D3-54A9-2E9A-CED9-319735350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6351" y="2711640"/>
            <a:ext cx="141778" cy="212667"/>
          </a:xfrm>
          <a:prstGeom prst="rect">
            <a:avLst/>
          </a:prstGeom>
        </p:spPr>
      </p:pic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DDEE6091-A1CB-F9A0-029B-D7362A98B287}"/>
              </a:ext>
            </a:extLst>
          </p:cNvPr>
          <p:cNvSpPr txBox="1">
            <a:spLocks/>
          </p:cNvSpPr>
          <p:nvPr/>
        </p:nvSpPr>
        <p:spPr>
          <a:xfrm>
            <a:off x="384679" y="285717"/>
            <a:ext cx="8087779" cy="767616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Montserrat" pitchFamily="2" charset="77"/>
              </a:rPr>
              <a:t>Effective</a:t>
            </a:r>
            <a:r>
              <a:rPr lang="en-US" sz="2800" b="1" dirty="0">
                <a:latin typeface="Montserrat" pitchFamily="2" charset="77"/>
              </a:rPr>
              <a:t> Resolution</a:t>
            </a:r>
          </a:p>
        </p:txBody>
      </p:sp>
    </p:spTree>
    <p:extLst>
      <p:ext uri="{BB962C8B-B14F-4D97-AF65-F5344CB8AC3E}">
        <p14:creationId xmlns:p14="http://schemas.microsoft.com/office/powerpoint/2010/main" val="2416313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B036AF-0156-F61B-5895-F6F7E364206B}"/>
              </a:ext>
            </a:extLst>
          </p:cNvPr>
          <p:cNvCxnSpPr>
            <a:cxnSpLocks/>
            <a:stCxn id="3" idx="0"/>
            <a:endCxn id="7" idx="3"/>
          </p:cNvCxnSpPr>
          <p:nvPr/>
        </p:nvCxnSpPr>
        <p:spPr>
          <a:xfrm flipH="1" flipV="1">
            <a:off x="3352872" y="2090504"/>
            <a:ext cx="3133062" cy="722061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5BD758-07DD-4E59-7C26-7309E50CA20E}"/>
              </a:ext>
            </a:extLst>
          </p:cNvPr>
          <p:cNvCxnSpPr>
            <a:cxnSpLocks/>
            <a:stCxn id="3" idx="0"/>
            <a:endCxn id="7" idx="1"/>
          </p:cNvCxnSpPr>
          <p:nvPr/>
        </p:nvCxnSpPr>
        <p:spPr>
          <a:xfrm flipH="1">
            <a:off x="3352872" y="2812565"/>
            <a:ext cx="3133062" cy="722060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9D4FA9-12C3-D876-0725-883CFC8009C9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20AA84-8697-D82C-9E77-CA4A1C5880AF}"/>
              </a:ext>
            </a:extLst>
          </p:cNvPr>
          <p:cNvSpPr/>
          <p:nvPr/>
        </p:nvSpPr>
        <p:spPr>
          <a:xfrm rot="16200000">
            <a:off x="6476474" y="2453114"/>
            <a:ext cx="725214" cy="718908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2F447F-8903-2655-1C9B-C3469D95C4DE}"/>
              </a:ext>
            </a:extLst>
          </p:cNvPr>
          <p:cNvSpPr/>
          <p:nvPr/>
        </p:nvSpPr>
        <p:spPr>
          <a:xfrm rot="16200000">
            <a:off x="6367693" y="2628111"/>
            <a:ext cx="592782" cy="368914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A8AC5-A18B-BE63-499D-9F07DDC46956}"/>
              </a:ext>
            </a:extLst>
          </p:cNvPr>
          <p:cNvSpPr/>
          <p:nvPr/>
        </p:nvSpPr>
        <p:spPr>
          <a:xfrm rot="16200000">
            <a:off x="6414989" y="2751079"/>
            <a:ext cx="264861" cy="122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103E18-045E-E86B-2C6D-D7AADA99DD02}"/>
              </a:ext>
            </a:extLst>
          </p:cNvPr>
          <p:cNvSpPr/>
          <p:nvPr/>
        </p:nvSpPr>
        <p:spPr>
          <a:xfrm rot="16200000">
            <a:off x="2630811" y="2740043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32B26F2D-085D-99A4-F4B9-6DE962071820}"/>
              </a:ext>
            </a:extLst>
          </p:cNvPr>
          <p:cNvSpPr/>
          <p:nvPr/>
        </p:nvSpPr>
        <p:spPr>
          <a:xfrm rot="16200000">
            <a:off x="5743327" y="2403961"/>
            <a:ext cx="873410" cy="777806"/>
          </a:xfrm>
          <a:prstGeom prst="arc">
            <a:avLst>
              <a:gd name="adj1" fmla="val 14688841"/>
              <a:gd name="adj2" fmla="val 17415776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F902DE-6CB4-AC3D-6E5F-980335E96D02}"/>
              </a:ext>
            </a:extLst>
          </p:cNvPr>
          <p:cNvCxnSpPr>
            <a:cxnSpLocks/>
          </p:cNvCxnSpPr>
          <p:nvPr/>
        </p:nvCxnSpPr>
        <p:spPr>
          <a:xfrm>
            <a:off x="6485934" y="2812565"/>
            <a:ext cx="0" cy="117926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A00422-3781-6BC6-2793-938C82363DAE}"/>
              </a:ext>
            </a:extLst>
          </p:cNvPr>
          <p:cNvCxnSpPr>
            <a:cxnSpLocks/>
          </p:cNvCxnSpPr>
          <p:nvPr/>
        </p:nvCxnSpPr>
        <p:spPr>
          <a:xfrm>
            <a:off x="3352872" y="3991829"/>
            <a:ext cx="3126755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66BB881-48CE-B854-FCAD-08812E08F287}"/>
              </a:ext>
            </a:extLst>
          </p:cNvPr>
          <p:cNvSpPr txBox="1"/>
          <p:nvPr/>
        </p:nvSpPr>
        <p:spPr>
          <a:xfrm>
            <a:off x="4753307" y="4042279"/>
            <a:ext cx="176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Viewing Distance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FF5C46-0ED3-21AB-528B-1F6B69A0A2C9}"/>
              </a:ext>
            </a:extLst>
          </p:cNvPr>
          <p:cNvCxnSpPr>
            <a:cxnSpLocks/>
          </p:cNvCxnSpPr>
          <p:nvPr/>
        </p:nvCxnSpPr>
        <p:spPr>
          <a:xfrm>
            <a:off x="3345447" y="3534625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8E399264-0843-2A93-B54B-871C0E01D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6351" y="2711640"/>
            <a:ext cx="141778" cy="212667"/>
          </a:xfrm>
          <a:prstGeom prst="rect">
            <a:avLst/>
          </a:prstGeom>
        </p:spPr>
      </p:pic>
      <p:sp>
        <p:nvSpPr>
          <p:cNvPr id="25" name="Text Placeholder 52">
            <a:extLst>
              <a:ext uri="{FF2B5EF4-FFF2-40B4-BE49-F238E27FC236}">
                <a16:creationId xmlns:a16="http://schemas.microsoft.com/office/drawing/2014/main" id="{874B848C-F35D-44DB-DF9F-5A0756E48EC6}"/>
              </a:ext>
            </a:extLst>
          </p:cNvPr>
          <p:cNvSpPr txBox="1">
            <a:spLocks/>
          </p:cNvSpPr>
          <p:nvPr/>
        </p:nvSpPr>
        <p:spPr>
          <a:xfrm>
            <a:off x="384679" y="285717"/>
            <a:ext cx="8087779" cy="767616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Montserrat" pitchFamily="2" charset="77"/>
              </a:rPr>
              <a:t>Effective</a:t>
            </a:r>
            <a:r>
              <a:rPr lang="en-US" sz="2800" b="1" dirty="0">
                <a:latin typeface="Montserrat" pitchFamily="2" charset="77"/>
              </a:rPr>
              <a:t> Resolution</a:t>
            </a:r>
          </a:p>
        </p:txBody>
      </p:sp>
    </p:spTree>
    <p:extLst>
      <p:ext uri="{BB962C8B-B14F-4D97-AF65-F5344CB8AC3E}">
        <p14:creationId xmlns:p14="http://schemas.microsoft.com/office/powerpoint/2010/main" val="583672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B036AF-0156-F61B-5895-F6F7E364206B}"/>
              </a:ext>
            </a:extLst>
          </p:cNvPr>
          <p:cNvCxnSpPr>
            <a:cxnSpLocks/>
            <a:stCxn id="3" idx="0"/>
            <a:endCxn id="7" idx="3"/>
          </p:cNvCxnSpPr>
          <p:nvPr/>
        </p:nvCxnSpPr>
        <p:spPr>
          <a:xfrm flipH="1" flipV="1">
            <a:off x="1611237" y="2115725"/>
            <a:ext cx="4874697" cy="696840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5BD758-07DD-4E59-7C26-7309E50CA20E}"/>
              </a:ext>
            </a:extLst>
          </p:cNvPr>
          <p:cNvCxnSpPr>
            <a:cxnSpLocks/>
            <a:stCxn id="3" idx="0"/>
            <a:endCxn id="7" idx="1"/>
          </p:cNvCxnSpPr>
          <p:nvPr/>
        </p:nvCxnSpPr>
        <p:spPr>
          <a:xfrm flipH="1">
            <a:off x="1611237" y="2812565"/>
            <a:ext cx="4874697" cy="747281"/>
          </a:xfrm>
          <a:prstGeom prst="line">
            <a:avLst/>
          </a:prstGeom>
          <a:ln w="952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9D4FA9-12C3-D876-0725-883CFC8009C9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20AA84-8697-D82C-9E77-CA4A1C5880AF}"/>
              </a:ext>
            </a:extLst>
          </p:cNvPr>
          <p:cNvSpPr/>
          <p:nvPr/>
        </p:nvSpPr>
        <p:spPr>
          <a:xfrm rot="16200000">
            <a:off x="6476474" y="2453114"/>
            <a:ext cx="725214" cy="718908"/>
          </a:xfrm>
          <a:prstGeom prst="ellipse">
            <a:avLst/>
          </a:prstGeom>
          <a:solidFill>
            <a:srgbClr val="FFFFFF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2F447F-8903-2655-1C9B-C3469D95C4DE}"/>
              </a:ext>
            </a:extLst>
          </p:cNvPr>
          <p:cNvSpPr/>
          <p:nvPr/>
        </p:nvSpPr>
        <p:spPr>
          <a:xfrm rot="16200000">
            <a:off x="6367693" y="2628111"/>
            <a:ext cx="592782" cy="368914"/>
          </a:xfrm>
          <a:prstGeom prst="ellipse">
            <a:avLst/>
          </a:prstGeom>
          <a:solidFill>
            <a:srgbClr val="4A8CFF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A8AC5-A18B-BE63-499D-9F07DDC46956}"/>
              </a:ext>
            </a:extLst>
          </p:cNvPr>
          <p:cNvSpPr/>
          <p:nvPr/>
        </p:nvSpPr>
        <p:spPr>
          <a:xfrm rot="16200000">
            <a:off x="6414989" y="2751079"/>
            <a:ext cx="264861" cy="122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103E18-045E-E86B-2C6D-D7AADA99DD02}"/>
              </a:ext>
            </a:extLst>
          </p:cNvPr>
          <p:cNvSpPr/>
          <p:nvPr/>
        </p:nvSpPr>
        <p:spPr>
          <a:xfrm rot="16200000">
            <a:off x="889176" y="2765264"/>
            <a:ext cx="1444121" cy="145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32B26F2D-085D-99A4-F4B9-6DE962071820}"/>
              </a:ext>
            </a:extLst>
          </p:cNvPr>
          <p:cNvSpPr/>
          <p:nvPr/>
        </p:nvSpPr>
        <p:spPr>
          <a:xfrm rot="16200000">
            <a:off x="5743327" y="2403961"/>
            <a:ext cx="873410" cy="777806"/>
          </a:xfrm>
          <a:prstGeom prst="arc">
            <a:avLst>
              <a:gd name="adj1" fmla="val 15132887"/>
              <a:gd name="adj2" fmla="val 16826900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CD1844-0E2E-5E22-74A8-BE28581AF034}"/>
              </a:ext>
            </a:extLst>
          </p:cNvPr>
          <p:cNvCxnSpPr>
            <a:cxnSpLocks/>
          </p:cNvCxnSpPr>
          <p:nvPr/>
        </p:nvCxnSpPr>
        <p:spPr>
          <a:xfrm>
            <a:off x="6485934" y="2812565"/>
            <a:ext cx="0" cy="117926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F33324-F865-84CC-7565-A84E26ED4457}"/>
              </a:ext>
            </a:extLst>
          </p:cNvPr>
          <p:cNvCxnSpPr>
            <a:cxnSpLocks/>
          </p:cNvCxnSpPr>
          <p:nvPr/>
        </p:nvCxnSpPr>
        <p:spPr>
          <a:xfrm>
            <a:off x="1611237" y="3559846"/>
            <a:ext cx="0" cy="4572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F712026-B114-7991-53B7-6B51E00D7D60}"/>
              </a:ext>
            </a:extLst>
          </p:cNvPr>
          <p:cNvCxnSpPr>
            <a:cxnSpLocks/>
          </p:cNvCxnSpPr>
          <p:nvPr/>
        </p:nvCxnSpPr>
        <p:spPr>
          <a:xfrm>
            <a:off x="1611237" y="3991829"/>
            <a:ext cx="4868390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F7FFB86-DB17-87FD-CEE9-C1C55CC52E79}"/>
              </a:ext>
            </a:extLst>
          </p:cNvPr>
          <p:cNvSpPr txBox="1"/>
          <p:nvPr/>
        </p:nvSpPr>
        <p:spPr>
          <a:xfrm>
            <a:off x="4753307" y="4042279"/>
            <a:ext cx="176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Viewing Distance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E281F45-675E-5E4C-A19E-E505834BF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6351" y="2711640"/>
            <a:ext cx="141778" cy="212667"/>
          </a:xfrm>
          <a:prstGeom prst="rect">
            <a:avLst/>
          </a:prstGeom>
        </p:spPr>
      </p:pic>
      <p:sp>
        <p:nvSpPr>
          <p:cNvPr id="18" name="Text Placeholder 52">
            <a:extLst>
              <a:ext uri="{FF2B5EF4-FFF2-40B4-BE49-F238E27FC236}">
                <a16:creationId xmlns:a16="http://schemas.microsoft.com/office/drawing/2014/main" id="{76B5D640-29AE-253F-CFAD-AD0A48643E1C}"/>
              </a:ext>
            </a:extLst>
          </p:cNvPr>
          <p:cNvSpPr txBox="1">
            <a:spLocks/>
          </p:cNvSpPr>
          <p:nvPr/>
        </p:nvSpPr>
        <p:spPr>
          <a:xfrm>
            <a:off x="384679" y="285717"/>
            <a:ext cx="8087779" cy="767616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Montserrat" pitchFamily="2" charset="77"/>
              </a:rPr>
              <a:t>Effective</a:t>
            </a:r>
            <a:r>
              <a:rPr lang="en-US" sz="2800" b="1" dirty="0">
                <a:latin typeface="Montserrat" pitchFamily="2" charset="77"/>
              </a:rPr>
              <a:t> Resolution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E8AC94D-1403-6849-7736-C98F72BD04C9}"/>
              </a:ext>
            </a:extLst>
          </p:cNvPr>
          <p:cNvCxnSpPr>
            <a:cxnSpLocks/>
          </p:cNvCxnSpPr>
          <p:nvPr/>
        </p:nvCxnSpPr>
        <p:spPr>
          <a:xfrm>
            <a:off x="1428358" y="2115725"/>
            <a:ext cx="0" cy="144412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B20A89-125F-ADE9-2A37-41EF851A91FD}"/>
              </a:ext>
            </a:extLst>
          </p:cNvPr>
          <p:cNvSpPr txBox="1"/>
          <p:nvPr/>
        </p:nvSpPr>
        <p:spPr>
          <a:xfrm>
            <a:off x="-11215" y="2531253"/>
            <a:ext cx="1386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Vertical </a:t>
            </a:r>
          </a:p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Resolution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B9BD0B68-DC5A-4558-1B64-E5537187A6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2374" y="2858084"/>
            <a:ext cx="165103" cy="14859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FC82FC7-39E9-073F-9A56-5D167E8272D9}"/>
              </a:ext>
            </a:extLst>
          </p:cNvPr>
          <p:cNvSpPr txBox="1"/>
          <p:nvPr/>
        </p:nvSpPr>
        <p:spPr>
          <a:xfrm>
            <a:off x="-11215" y="4595785"/>
            <a:ext cx="808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Effective Resolution                             [pixels per degree (</a:t>
            </a:r>
            <a:r>
              <a:rPr lang="en-US" dirty="0" err="1">
                <a:solidFill>
                  <a:schemeClr val="tx1"/>
                </a:solidFill>
                <a:latin typeface="Montserrat" pitchFamily="2" charset="77"/>
              </a:rPr>
              <a:t>ppd</a:t>
            </a:r>
            <a:r>
              <a:rPr lang="en-US" dirty="0">
                <a:solidFill>
                  <a:schemeClr val="tx1"/>
                </a:solidFill>
                <a:latin typeface="Montserrat" pitchFamily="2" charset="77"/>
              </a:rPr>
              <a:t>)]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41AF3278-18B2-6B2B-7981-FC00EAA4C9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53459" y="4550588"/>
            <a:ext cx="960908" cy="42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0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7;p38">
            <a:extLst>
              <a:ext uri="{FF2B5EF4-FFF2-40B4-BE49-F238E27FC236}">
                <a16:creationId xmlns:a16="http://schemas.microsoft.com/office/drawing/2014/main" id="{28F637F0-B2C8-4729-901E-7B81DE2177E8}"/>
              </a:ext>
            </a:extLst>
          </p:cNvPr>
          <p:cNvSpPr txBox="1">
            <a:spLocks/>
          </p:cNvSpPr>
          <p:nvPr/>
        </p:nvSpPr>
        <p:spPr>
          <a:xfrm>
            <a:off x="0" y="383175"/>
            <a:ext cx="9144000" cy="63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Effective Resolution </a:t>
            </a:r>
            <a:r>
              <a:rPr lang="en-GB" dirty="0">
                <a:solidFill>
                  <a:schemeClr val="bg2"/>
                </a:solidFill>
              </a:rPr>
              <a:t>and </a:t>
            </a:r>
            <a:r>
              <a:rPr lang="en-GB" dirty="0"/>
              <a:t>Perceptual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44194-0494-DA65-9BA1-9B7438F1194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9A9B70-F183-9262-090A-82908CCF1E59}"/>
              </a:ext>
            </a:extLst>
          </p:cNvPr>
          <p:cNvGrpSpPr/>
          <p:nvPr/>
        </p:nvGrpSpPr>
        <p:grpSpPr>
          <a:xfrm rot="3125666">
            <a:off x="548522" y="3980226"/>
            <a:ext cx="725214" cy="718908"/>
            <a:chOff x="2762118" y="3424271"/>
            <a:chExt cx="561252" cy="5612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585E27-B41D-4B32-0D7E-7B126E3DBD62}"/>
                </a:ext>
              </a:extLst>
            </p:cNvPr>
            <p:cNvSpPr/>
            <p:nvPr/>
          </p:nvSpPr>
          <p:spPr>
            <a:xfrm>
              <a:off x="2989142" y="3544088"/>
              <a:ext cx="113512" cy="11351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B643AB-8FD8-79EB-920F-304F8251361C}"/>
                </a:ext>
              </a:extLst>
            </p:cNvPr>
            <p:cNvSpPr/>
            <p:nvPr/>
          </p:nvSpPr>
          <p:spPr>
            <a:xfrm>
              <a:off x="2850405" y="3424271"/>
              <a:ext cx="384679" cy="353147"/>
            </a:xfrm>
            <a:prstGeom prst="ellipse">
              <a:avLst/>
            </a:prstGeom>
            <a:solidFill>
              <a:srgbClr val="4A8CFF">
                <a:alpha val="6039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3691370-32A9-0AFD-BACD-567BABEAE797}"/>
                </a:ext>
              </a:extLst>
            </p:cNvPr>
            <p:cNvSpPr/>
            <p:nvPr/>
          </p:nvSpPr>
          <p:spPr>
            <a:xfrm>
              <a:off x="2762118" y="3424271"/>
              <a:ext cx="561252" cy="561252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41139A8F-5B86-41E2-D8BD-80CA1C56B9DC}"/>
              </a:ext>
            </a:extLst>
          </p:cNvPr>
          <p:cNvSpPr/>
          <p:nvPr/>
        </p:nvSpPr>
        <p:spPr>
          <a:xfrm>
            <a:off x="804435" y="4363541"/>
            <a:ext cx="83718" cy="899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269F6289-DB38-9014-8A82-D015988708AE}"/>
              </a:ext>
            </a:extLst>
          </p:cNvPr>
          <p:cNvSpPr/>
          <p:nvPr/>
        </p:nvSpPr>
        <p:spPr>
          <a:xfrm rot="3286549">
            <a:off x="716836" y="3783384"/>
            <a:ext cx="760299" cy="724977"/>
          </a:xfrm>
          <a:prstGeom prst="arc">
            <a:avLst>
              <a:gd name="adj1" fmla="val 13851321"/>
              <a:gd name="adj2" fmla="val 16741407"/>
            </a:avLst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321E6D-61D0-3AB4-8DEC-160F10A75494}"/>
              </a:ext>
            </a:extLst>
          </p:cNvPr>
          <p:cNvSpPr txBox="1"/>
          <p:nvPr/>
        </p:nvSpPr>
        <p:spPr>
          <a:xfrm>
            <a:off x="5987872" y="2675804"/>
            <a:ext cx="303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Montserrat" pitchFamily="2" charset="77"/>
              </a:rPr>
              <a:t>The sensitivity to contrast decreases with the increase of effective resolution.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2C3D32-47B9-7983-8BAA-B1E355A399F4}"/>
              </a:ext>
            </a:extLst>
          </p:cNvPr>
          <p:cNvCxnSpPr>
            <a:cxnSpLocks/>
          </p:cNvCxnSpPr>
          <p:nvPr/>
        </p:nvCxnSpPr>
        <p:spPr>
          <a:xfrm flipV="1">
            <a:off x="875893" y="2991083"/>
            <a:ext cx="772202" cy="1385636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6" name="Picture 2" descr="Snellen Chart for Mobile - Should be held at arm's ... | GrepMed">
            <a:extLst>
              <a:ext uri="{FF2B5EF4-FFF2-40B4-BE49-F238E27FC236}">
                <a16:creationId xmlns:a16="http://schemas.microsoft.com/office/drawing/2014/main" id="{F76A86D0-0D0D-3A19-5105-073FDC0D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721" y="2032176"/>
            <a:ext cx="1141217" cy="191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48088A-8E55-9137-7662-096FD936FFFC}"/>
              </a:ext>
            </a:extLst>
          </p:cNvPr>
          <p:cNvCxnSpPr>
            <a:cxnSpLocks/>
          </p:cNvCxnSpPr>
          <p:nvPr/>
        </p:nvCxnSpPr>
        <p:spPr>
          <a:xfrm flipV="1">
            <a:off x="875893" y="2991083"/>
            <a:ext cx="1907045" cy="1385636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224257"/>
      </p:ext>
    </p:extLst>
  </p:cSld>
  <p:clrMapOvr>
    <a:masterClrMapping/>
  </p:clrMapOvr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6229</TotalTime>
  <Words>1206</Words>
  <Application>Microsoft Macintosh PowerPoint</Application>
  <PresentationFormat>On-screen Show (16:9)</PresentationFormat>
  <Paragraphs>207</Paragraphs>
  <Slides>36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Montserrat SemiBold</vt:lpstr>
      <vt:lpstr>Montserrat Medium</vt:lpstr>
      <vt:lpstr>Inter</vt:lpstr>
      <vt:lpstr>Montserrat</vt:lpstr>
      <vt:lpstr>Montserrat Light</vt:lpstr>
      <vt:lpstr>Management Consulting Toolkit by Slidesgo</vt:lpstr>
      <vt:lpstr>PowerPoint Presentation</vt:lpstr>
      <vt:lpstr>Quality Assessment Applications</vt:lpstr>
      <vt:lpstr>PowerPoint Presentation</vt:lpstr>
      <vt:lpstr>PowerPoint Presentation</vt:lpstr>
      <vt:lpstr>The effect of viewing conditions on the perceptual quality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Quality assessment metrics for varying viewing distances</vt:lpstr>
      <vt:lpstr>Contrast Sensitivity Function</vt:lpstr>
      <vt:lpstr>The applications of CSF in Quality Metrics</vt:lpstr>
      <vt:lpstr>The applications of CSF in Quality Metrics</vt:lpstr>
      <vt:lpstr>Rescaling Function</vt:lpstr>
      <vt:lpstr>Rescaling Function</vt:lpstr>
      <vt:lpstr>Rescaling Function</vt:lpstr>
      <vt:lpstr>Rescaling Function</vt:lpstr>
      <vt:lpstr>Comparison analysis</vt:lpstr>
      <vt:lpstr>Quality Metrics</vt:lpstr>
      <vt:lpstr>Quality Datasets</vt:lpstr>
      <vt:lpstr>Evaluation Protocol</vt:lpstr>
      <vt:lpstr>Parametric Resampling </vt:lpstr>
      <vt:lpstr>Performance Comparison</vt:lpstr>
      <vt:lpstr>Metrics Evaluation </vt:lpstr>
      <vt:lpstr>Metrics Evaluation </vt:lpstr>
      <vt:lpstr>Metrics Evaluation </vt:lpstr>
      <vt:lpstr>The effect of viewing distance disentangled </vt:lpstr>
      <vt:lpstr>The effect of viewing distance disentangled </vt:lpstr>
      <vt:lpstr>Metrics Evaluation (Disentangled data) </vt:lpstr>
      <vt:lpstr>Metrics Evaluation (Disentangled data) </vt:lpstr>
      <vt:lpstr>Metrics Evaluation (Disentangled data) 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quality assessment for efficient streaming of high dynamic range content across display and viewing conditions </dc:title>
  <cp:lastModifiedBy>Dounia Hammou</cp:lastModifiedBy>
  <cp:revision>29</cp:revision>
  <dcterms:modified xsi:type="dcterms:W3CDTF">2024-02-16T20:57:06Z</dcterms:modified>
</cp:coreProperties>
</file>